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6693A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0278" y="1542623"/>
            <a:ext cx="9068586" cy="2590800"/>
          </a:xfrm>
        </p:spPr>
        <p:txBody>
          <a:bodyPr/>
          <a:lstStyle/>
          <a:p>
            <a:r>
              <a:rPr lang="ru-RU" dirty="0"/>
              <a:t>АКЦІЯ « ВІД СЕРЦЯ ДО СЕРЦЯ»</a:t>
            </a:r>
          </a:p>
        </p:txBody>
      </p:sp>
      <p:sp>
        <p:nvSpPr>
          <p:cNvPr id="5" name="Сердце 4"/>
          <p:cNvSpPr/>
          <p:nvPr/>
        </p:nvSpPr>
        <p:spPr>
          <a:xfrm>
            <a:off x="2377440" y="3954780"/>
            <a:ext cx="1497330" cy="125730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8286750" y="3897630"/>
            <a:ext cx="1520190" cy="124587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16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err="1"/>
              <a:t>Серед</a:t>
            </a:r>
            <a:r>
              <a:rPr lang="ru-RU" sz="2000" dirty="0"/>
              <a:t> </a:t>
            </a:r>
            <a:r>
              <a:rPr lang="ru-RU" sz="2000" dirty="0" err="1"/>
              <a:t>якостей</a:t>
            </a:r>
            <a:r>
              <a:rPr lang="ru-RU" sz="2000" dirty="0"/>
              <a:t>, </a:t>
            </a:r>
            <a:r>
              <a:rPr lang="ru-RU" sz="2000" dirty="0" err="1"/>
              <a:t>якими</a:t>
            </a:r>
            <a:r>
              <a:rPr lang="ru-RU" sz="2000" dirty="0"/>
              <a:t>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цінність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, </a:t>
            </a:r>
            <a:r>
              <a:rPr lang="ru-RU" sz="2000" dirty="0" err="1"/>
              <a:t>одне</a:t>
            </a:r>
            <a:r>
              <a:rPr lang="ru-RU" sz="2000" dirty="0"/>
              <a:t> з </a:t>
            </a:r>
            <a:r>
              <a:rPr lang="ru-RU" sz="2000" dirty="0" err="1"/>
              <a:t>найперших</a:t>
            </a:r>
            <a:r>
              <a:rPr lang="ru-RU" sz="2000" dirty="0"/>
              <a:t> </a:t>
            </a:r>
            <a:r>
              <a:rPr lang="ru-RU" sz="2000" dirty="0" err="1"/>
              <a:t>місць</a:t>
            </a:r>
            <a:r>
              <a:rPr lang="ru-RU" sz="2000" dirty="0"/>
              <a:t> </a:t>
            </a:r>
            <a:r>
              <a:rPr lang="ru-RU" sz="2000" dirty="0" err="1"/>
              <a:t>посідають</a:t>
            </a:r>
            <a:r>
              <a:rPr lang="ru-RU" sz="2000" dirty="0"/>
              <a:t>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моральні</a:t>
            </a:r>
            <a:r>
              <a:rPr lang="ru-RU" sz="2000" dirty="0"/>
              <a:t> </a:t>
            </a:r>
            <a:r>
              <a:rPr lang="ru-RU" sz="2000" dirty="0" err="1"/>
              <a:t>чесноти</a:t>
            </a:r>
            <a:r>
              <a:rPr lang="ru-RU" sz="2000" dirty="0"/>
              <a:t>: доброта, </a:t>
            </a:r>
            <a:r>
              <a:rPr lang="ru-RU" sz="2000" dirty="0" err="1"/>
              <a:t>милосердя</a:t>
            </a:r>
            <a:r>
              <a:rPr lang="ru-RU" sz="2000" dirty="0"/>
              <a:t>, </a:t>
            </a:r>
            <a:r>
              <a:rPr lang="ru-RU" sz="2000" dirty="0" err="1"/>
              <a:t>чесність</a:t>
            </a:r>
            <a:r>
              <a:rPr lang="ru-RU" sz="2000" dirty="0"/>
              <a:t>, </a:t>
            </a:r>
            <a:r>
              <a:rPr lang="ru-RU" sz="2000" dirty="0" err="1"/>
              <a:t>скромність</a:t>
            </a:r>
            <a:r>
              <a:rPr lang="ru-RU" sz="2000" dirty="0"/>
              <a:t>, </a:t>
            </a:r>
            <a:r>
              <a:rPr lang="ru-RU" sz="2000" dirty="0" err="1"/>
              <a:t>доброзичливість</a:t>
            </a:r>
            <a:r>
              <a:rPr lang="ru-RU" sz="2000" dirty="0"/>
              <a:t>, </a:t>
            </a:r>
            <a:r>
              <a:rPr lang="ru-RU" sz="2000" dirty="0" err="1"/>
              <a:t>сміливість</a:t>
            </a:r>
            <a:r>
              <a:rPr lang="ru-RU" sz="2000" dirty="0"/>
              <a:t> </a:t>
            </a:r>
            <a:r>
              <a:rPr lang="ru-RU" sz="2000" dirty="0" err="1"/>
              <a:t>тощо</a:t>
            </a:r>
            <a:r>
              <a:rPr lang="ru-RU" sz="2000" dirty="0"/>
              <a:t>. «</a:t>
            </a:r>
            <a:r>
              <a:rPr lang="ru-RU" sz="2000" dirty="0" err="1"/>
              <a:t>Дві</a:t>
            </a:r>
            <a:r>
              <a:rPr lang="ru-RU" sz="2000" dirty="0"/>
              <a:t> </a:t>
            </a:r>
            <a:r>
              <a:rPr lang="ru-RU" sz="2000" dirty="0" err="1"/>
              <a:t>речі</a:t>
            </a:r>
            <a:r>
              <a:rPr lang="ru-RU" sz="2000" dirty="0"/>
              <a:t> </a:t>
            </a:r>
            <a:r>
              <a:rPr lang="ru-RU" sz="2000" dirty="0" err="1"/>
              <a:t>наповнюють</a:t>
            </a:r>
            <a:r>
              <a:rPr lang="ru-RU" sz="2000" dirty="0"/>
              <a:t> душу </a:t>
            </a:r>
            <a:r>
              <a:rPr lang="ru-RU" sz="2000" dirty="0" err="1"/>
              <a:t>завжди</a:t>
            </a:r>
            <a:r>
              <a:rPr lang="ru-RU" sz="2000" dirty="0"/>
              <a:t> </a:t>
            </a:r>
            <a:r>
              <a:rPr lang="ru-RU" sz="2000" dirty="0" err="1"/>
              <a:t>новим</a:t>
            </a:r>
            <a:r>
              <a:rPr lang="ru-RU" sz="2000" dirty="0"/>
              <a:t> і </a:t>
            </a:r>
            <a:r>
              <a:rPr lang="ru-RU" sz="2000" dirty="0" err="1"/>
              <a:t>дедалі</a:t>
            </a:r>
            <a:r>
              <a:rPr lang="ru-RU" sz="2000" dirty="0"/>
              <a:t> </a:t>
            </a:r>
            <a:r>
              <a:rPr lang="ru-RU" sz="2000" dirty="0" err="1"/>
              <a:t>сильнішим</a:t>
            </a:r>
            <a:r>
              <a:rPr lang="ru-RU" sz="2000" dirty="0"/>
              <a:t> </a:t>
            </a:r>
            <a:r>
              <a:rPr lang="ru-RU" sz="2000" dirty="0" err="1"/>
              <a:t>здивуванням</a:t>
            </a:r>
            <a:r>
              <a:rPr lang="ru-RU" sz="2000" dirty="0"/>
              <a:t> і </a:t>
            </a:r>
            <a:r>
              <a:rPr lang="ru-RU" sz="2000" dirty="0" err="1"/>
              <a:t>благоговінням</a:t>
            </a:r>
            <a:r>
              <a:rPr lang="ru-RU" sz="2000" dirty="0"/>
              <a:t> – </a:t>
            </a:r>
            <a:r>
              <a:rPr lang="ru-RU" sz="2000" dirty="0" err="1"/>
              <a:t>це</a:t>
            </a:r>
            <a:r>
              <a:rPr lang="ru-RU" sz="2000" dirty="0"/>
              <a:t> </a:t>
            </a:r>
            <a:r>
              <a:rPr lang="ru-RU" sz="2000" dirty="0" err="1"/>
              <a:t>зоряне</a:t>
            </a:r>
            <a:r>
              <a:rPr lang="ru-RU" sz="2000" dirty="0"/>
              <a:t> небо над ними і </a:t>
            </a:r>
            <a:r>
              <a:rPr lang="ru-RU" sz="2000" dirty="0" err="1"/>
              <a:t>моральний</a:t>
            </a:r>
            <a:r>
              <a:rPr lang="ru-RU" sz="2000" dirty="0"/>
              <a:t> закон у </a:t>
            </a:r>
            <a:r>
              <a:rPr lang="ru-RU" sz="2000" dirty="0" err="1"/>
              <a:t>середині</a:t>
            </a:r>
            <a:r>
              <a:rPr lang="ru-RU" sz="2000" dirty="0"/>
              <a:t> нас», - писав Е. Кант. І </a:t>
            </a:r>
            <a:r>
              <a:rPr lang="ru-RU" sz="2000" dirty="0" err="1"/>
              <a:t>справді</a:t>
            </a:r>
            <a:r>
              <a:rPr lang="ru-RU" sz="2000" dirty="0"/>
              <a:t>, </a:t>
            </a:r>
            <a:r>
              <a:rPr lang="ru-RU" sz="2000" dirty="0" err="1"/>
              <a:t>чи</a:t>
            </a:r>
            <a:r>
              <a:rPr lang="ru-RU" sz="2000" dirty="0"/>
              <a:t> не </a:t>
            </a:r>
            <a:r>
              <a:rPr lang="ru-RU" sz="2000" dirty="0" err="1"/>
              <a:t>найбільше</a:t>
            </a:r>
            <a:r>
              <a:rPr lang="ru-RU" sz="2000" dirty="0"/>
              <a:t> диво в </a:t>
            </a:r>
            <a:r>
              <a:rPr lang="ru-RU" sz="2000" dirty="0" err="1"/>
              <a:t>людині</a:t>
            </a:r>
            <a:r>
              <a:rPr lang="ru-RU" sz="2000" dirty="0"/>
              <a:t> – </a:t>
            </a:r>
            <a:r>
              <a:rPr lang="ru-RU" sz="2000" dirty="0" err="1"/>
              <a:t>її</a:t>
            </a:r>
            <a:r>
              <a:rPr lang="ru-RU" sz="2000" dirty="0"/>
              <a:t> </a:t>
            </a:r>
            <a:r>
              <a:rPr lang="ru-RU" sz="2000" dirty="0" err="1"/>
              <a:t>духовність</a:t>
            </a:r>
            <a:r>
              <a:rPr lang="ru-RU" sz="2000" dirty="0"/>
              <a:t>, </a:t>
            </a:r>
            <a:r>
              <a:rPr lang="ru-RU" sz="2000" dirty="0" err="1"/>
              <a:t>здатність</a:t>
            </a:r>
            <a:r>
              <a:rPr lang="ru-RU" sz="2000" dirty="0"/>
              <a:t> у </a:t>
            </a:r>
            <a:r>
              <a:rPr lang="ru-RU" sz="2000" dirty="0" err="1"/>
              <a:t>своїх</a:t>
            </a:r>
            <a:r>
              <a:rPr lang="ru-RU" sz="2000" dirty="0"/>
              <a:t> думках, </a:t>
            </a:r>
            <a:r>
              <a:rPr lang="ru-RU" sz="2000" dirty="0" err="1"/>
              <a:t>поняттях</a:t>
            </a:r>
            <a:r>
              <a:rPr lang="ru-RU" sz="2000" dirty="0"/>
              <a:t> та </a:t>
            </a:r>
            <a:r>
              <a:rPr lang="ru-RU" sz="2000" dirty="0" err="1"/>
              <a:t>ідеях</a:t>
            </a:r>
            <a:r>
              <a:rPr lang="ru-RU" sz="2000" dirty="0"/>
              <a:t> «</a:t>
            </a:r>
            <a:r>
              <a:rPr lang="ru-RU" sz="2000" dirty="0" err="1"/>
              <a:t>виходити</a:t>
            </a:r>
            <a:r>
              <a:rPr lang="ru-RU" sz="2000" dirty="0"/>
              <a:t>» за </a:t>
            </a:r>
            <a:r>
              <a:rPr lang="ru-RU" sz="2000" dirty="0" err="1"/>
              <a:t>межі</a:t>
            </a:r>
            <a:r>
              <a:rPr lang="ru-RU" sz="2000" dirty="0"/>
              <a:t> </a:t>
            </a:r>
            <a:r>
              <a:rPr lang="ru-RU" sz="2000" dirty="0" err="1"/>
              <a:t>свого</a:t>
            </a:r>
            <a:r>
              <a:rPr lang="ru-RU" sz="2000" dirty="0"/>
              <a:t> </a:t>
            </a:r>
            <a:r>
              <a:rPr lang="ru-RU" sz="2000" dirty="0" err="1"/>
              <a:t>існування</a:t>
            </a:r>
            <a:r>
              <a:rPr lang="ru-RU" sz="2000" dirty="0"/>
              <a:t>, </a:t>
            </a:r>
            <a:r>
              <a:rPr lang="ru-RU" sz="2000" dirty="0" err="1"/>
              <a:t>носити</a:t>
            </a:r>
            <a:r>
              <a:rPr lang="ru-RU" sz="2000" dirty="0"/>
              <a:t> в </a:t>
            </a:r>
            <a:r>
              <a:rPr lang="ru-RU" sz="2000" dirty="0" err="1"/>
              <a:t>собі</a:t>
            </a:r>
            <a:r>
              <a:rPr lang="ru-RU" sz="2000" dirty="0"/>
              <a:t> </a:t>
            </a:r>
            <a:r>
              <a:rPr lang="ru-RU" sz="2000" dirty="0" err="1"/>
              <a:t>Всесвіт</a:t>
            </a:r>
            <a:r>
              <a:rPr lang="ru-RU" sz="2000" dirty="0"/>
              <a:t>, </a:t>
            </a:r>
            <a:r>
              <a:rPr lang="ru-RU" sz="2000" dirty="0" err="1"/>
              <a:t>Створювати</a:t>
            </a:r>
            <a:r>
              <a:rPr lang="ru-RU" sz="2000" dirty="0"/>
              <a:t> у </a:t>
            </a:r>
            <a:r>
              <a:rPr lang="ru-RU" sz="2000" dirty="0" err="1"/>
              <a:t>мріях</a:t>
            </a:r>
            <a:r>
              <a:rPr lang="ru-RU" sz="2000" dirty="0"/>
              <a:t> </a:t>
            </a:r>
            <a:r>
              <a:rPr lang="ru-RU" sz="2000" dirty="0" err="1"/>
              <a:t>ідеальний</a:t>
            </a:r>
            <a:r>
              <a:rPr lang="ru-RU" sz="2000" dirty="0"/>
              <a:t> </a:t>
            </a:r>
            <a:r>
              <a:rPr lang="ru-RU" sz="2000" dirty="0" err="1"/>
              <a:t>світ</a:t>
            </a:r>
            <a:r>
              <a:rPr lang="ru-RU" sz="2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794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" y="217170"/>
            <a:ext cx="11818620" cy="6446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16" y="3810528"/>
            <a:ext cx="5975984" cy="30474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17170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4877"/>
            <a:ext cx="1190501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Добра справа, яка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спочатку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полягала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в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наданні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благодійної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допомоги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нужденним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(буквально «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творити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благо»), зараз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розуміється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більш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широко.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Одне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з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пізніх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тлумачень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благодійності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звучить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приблизно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так –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діяльність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з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добровільного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поширенню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приватних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ресурсів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для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вирішення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соціальних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проблем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нужденних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, а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також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вдосконалення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життєвих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умов.</a:t>
            </a:r>
          </a:p>
          <a:p>
            <a:pPr algn="ctr"/>
            <a:r>
              <a:rPr lang="ru-RU" sz="20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Благодійністю</a:t>
            </a:r>
            <a:r>
              <a:rPr lang="ru-RU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сучасному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суспільстві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прийнято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вважати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будь-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який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прояв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,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що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потрапляє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під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це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визначення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: і меценатство, і спонсорство, і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добровільні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пожертвування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, і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соціальне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інвестування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У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нашому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випадку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ми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вирішили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поєднати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благородну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справу з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розвагами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просвяченими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Дню Святого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Миколая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 Провести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благодійну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,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безпрограшну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лотерею, яка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дасть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можливість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поеднати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в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собі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дві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справи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: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зібрати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кошти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для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дітей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із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хворим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серцем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та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отримати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сувеніри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до Дня Святого </a:t>
            </a:r>
            <a:r>
              <a:rPr lang="ru-RU" sz="20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Миколая</a:t>
            </a:r>
            <a:r>
              <a:rPr lang="ru-RU" sz="2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</a:t>
            </a:r>
            <a:endParaRPr lang="ru-RU" sz="2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40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22899" y="320457"/>
            <a:ext cx="836944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sz="7200" dirty="0" smtClean="0">
                <a:solidFill>
                  <a:srgbClr val="FF0000"/>
                </a:solidFill>
              </a:rPr>
              <a:t>Мета проекту</a:t>
            </a:r>
            <a:r>
              <a:rPr lang="ru-RU" sz="7200" dirty="0">
                <a:solidFill>
                  <a:srgbClr val="FF0000"/>
                </a:solidFill>
              </a:rPr>
              <a:t>: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*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об’єднання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дітей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різного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віку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для </a:t>
            </a:r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                         </a:t>
            </a:r>
            <a:r>
              <a:rPr lang="ru-RU" sz="2000" dirty="0" err="1" smtClean="0">
                <a:solidFill>
                  <a:srgbClr val="FF66CC"/>
                </a:solidFill>
                <a:latin typeface="Arial Black" panose="020B0A04020102020204" pitchFamily="34" charset="0"/>
              </a:rPr>
              <a:t>спільної</a:t>
            </a:r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діяльності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;</a:t>
            </a:r>
          </a:p>
          <a:p>
            <a:endParaRPr lang="ru-RU" sz="2000" dirty="0">
              <a:solidFill>
                <a:srgbClr val="FF66CC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                        *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виявляться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у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моральній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активності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endParaRPr lang="ru-RU" sz="2000" dirty="0" smtClean="0">
              <a:solidFill>
                <a:srgbClr val="FF66CC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                         </a:t>
            </a:r>
            <a:r>
              <a:rPr lang="ru-RU" sz="2000" dirty="0" err="1" smtClean="0">
                <a:solidFill>
                  <a:srgbClr val="FF66CC"/>
                </a:solidFill>
                <a:latin typeface="Arial Black" panose="020B0A04020102020204" pitchFamily="34" charset="0"/>
              </a:rPr>
              <a:t>особистості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,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проявити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відповідальность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solidFill>
                  <a:srgbClr val="FF66CC"/>
                </a:solidFill>
                <a:latin typeface="Arial Black" panose="020B0A04020102020204" pitchFamily="34" charset="0"/>
              </a:rPr>
              <a:t>              та      </a:t>
            </a:r>
            <a:r>
              <a:rPr lang="ru-RU" sz="2000" dirty="0" err="1" smtClean="0">
                <a:solidFill>
                  <a:srgbClr val="FF66CC"/>
                </a:solidFill>
                <a:latin typeface="Arial Black" panose="020B0A04020102020204" pitchFamily="34" charset="0"/>
              </a:rPr>
              <a:t>милосердя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,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готовність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допомогати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solidFill>
                  <a:srgbClr val="FF66CC"/>
                </a:solidFill>
                <a:latin typeface="Arial Black" panose="020B0A04020102020204" pitchFamily="34" charset="0"/>
              </a:rPr>
              <a:t>іншим</a:t>
            </a:r>
            <a:r>
              <a:rPr lang="ru-RU" sz="2000" dirty="0">
                <a:solidFill>
                  <a:srgbClr val="FF66CC"/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887" y="3893423"/>
            <a:ext cx="7347472" cy="271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2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80330" y="0"/>
            <a:ext cx="719686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</a:rPr>
              <a:t>Опис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  <a:r>
              <a:rPr lang="ru-RU" sz="6600" b="1" dirty="0">
                <a:solidFill>
                  <a:srgbClr val="00B050"/>
                </a:solidFill>
              </a:rPr>
              <a:t>проекту</a:t>
            </a:r>
          </a:p>
          <a:p>
            <a:endParaRPr lang="ru-RU" dirty="0"/>
          </a:p>
          <a:p>
            <a:r>
              <a:rPr lang="ru-RU" i="1" dirty="0" err="1">
                <a:solidFill>
                  <a:srgbClr val="00B050"/>
                </a:solidFill>
              </a:rPr>
              <a:t>Це</a:t>
            </a:r>
            <a:r>
              <a:rPr lang="ru-RU" i="1" dirty="0">
                <a:solidFill>
                  <a:srgbClr val="00B050"/>
                </a:solidFill>
              </a:rPr>
              <a:t> буде весела, азартна, </a:t>
            </a:r>
            <a:r>
              <a:rPr lang="ru-RU" i="1" dirty="0" err="1">
                <a:solidFill>
                  <a:srgbClr val="00B050"/>
                </a:solidFill>
              </a:rPr>
              <a:t>динамічна</a:t>
            </a:r>
            <a:r>
              <a:rPr lang="ru-RU" i="1" dirty="0">
                <a:solidFill>
                  <a:srgbClr val="00B050"/>
                </a:solidFill>
              </a:rPr>
              <a:t>, </a:t>
            </a:r>
            <a:r>
              <a:rPr lang="ru-RU" i="1" dirty="0" err="1">
                <a:solidFill>
                  <a:srgbClr val="00B050"/>
                </a:solidFill>
              </a:rPr>
              <a:t>добровільна</a:t>
            </a:r>
            <a:r>
              <a:rPr lang="ru-RU" i="1" dirty="0">
                <a:solidFill>
                  <a:srgbClr val="00B050"/>
                </a:solidFill>
              </a:rPr>
              <a:t> лотерея. Ми </a:t>
            </a:r>
            <a:r>
              <a:rPr lang="ru-RU" i="1" dirty="0" err="1">
                <a:solidFill>
                  <a:srgbClr val="00B050"/>
                </a:solidFill>
              </a:rPr>
              <a:t>вважаємо</a:t>
            </a:r>
            <a:r>
              <a:rPr lang="ru-RU" i="1" dirty="0">
                <a:solidFill>
                  <a:srgbClr val="00B050"/>
                </a:solidFill>
              </a:rPr>
              <a:t>, </a:t>
            </a:r>
            <a:r>
              <a:rPr lang="ru-RU" i="1" dirty="0" err="1">
                <a:solidFill>
                  <a:srgbClr val="00B050"/>
                </a:solidFill>
              </a:rPr>
              <a:t>що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саме</a:t>
            </a:r>
            <a:r>
              <a:rPr lang="ru-RU" i="1" dirty="0">
                <a:solidFill>
                  <a:srgbClr val="00B050"/>
                </a:solidFill>
              </a:rPr>
              <a:t> вона </a:t>
            </a:r>
            <a:r>
              <a:rPr lang="ru-RU" i="1" dirty="0" err="1">
                <a:solidFill>
                  <a:srgbClr val="00B050"/>
                </a:solidFill>
              </a:rPr>
              <a:t>дасть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змогу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об`єднатися</a:t>
            </a:r>
            <a:r>
              <a:rPr lang="ru-RU" i="1" dirty="0">
                <a:solidFill>
                  <a:srgbClr val="00B050"/>
                </a:solidFill>
              </a:rPr>
              <a:t> до </a:t>
            </a:r>
            <a:r>
              <a:rPr lang="ru-RU" i="1" dirty="0" err="1">
                <a:solidFill>
                  <a:srgbClr val="00B050"/>
                </a:solidFill>
              </a:rPr>
              <a:t>організації</a:t>
            </a:r>
            <a:r>
              <a:rPr lang="ru-RU" i="1" dirty="0">
                <a:solidFill>
                  <a:srgbClr val="00B050"/>
                </a:solidFill>
              </a:rPr>
              <a:t> та </a:t>
            </a:r>
            <a:r>
              <a:rPr lang="ru-RU" i="1" dirty="0" err="1">
                <a:solidFill>
                  <a:srgbClr val="00B050"/>
                </a:solidFill>
              </a:rPr>
              <a:t>проведення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акції</a:t>
            </a:r>
            <a:r>
              <a:rPr lang="ru-RU" i="1" dirty="0">
                <a:solidFill>
                  <a:srgbClr val="00B050"/>
                </a:solidFill>
              </a:rPr>
              <a:t> «</a:t>
            </a:r>
            <a:r>
              <a:rPr lang="ru-RU" i="1" dirty="0" err="1">
                <a:solidFill>
                  <a:srgbClr val="00B050"/>
                </a:solidFill>
              </a:rPr>
              <a:t>Від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серця</a:t>
            </a:r>
            <a:r>
              <a:rPr lang="ru-RU" i="1" dirty="0">
                <a:solidFill>
                  <a:srgbClr val="00B050"/>
                </a:solidFill>
              </a:rPr>
              <a:t> до </a:t>
            </a:r>
            <a:r>
              <a:rPr lang="ru-RU" i="1" dirty="0" err="1">
                <a:solidFill>
                  <a:srgbClr val="00B050"/>
                </a:solidFill>
              </a:rPr>
              <a:t>серця</a:t>
            </a:r>
            <a:r>
              <a:rPr lang="ru-RU" i="1" dirty="0">
                <a:solidFill>
                  <a:srgbClr val="00B050"/>
                </a:solidFill>
              </a:rPr>
              <a:t>!», </a:t>
            </a:r>
            <a:r>
              <a:rPr lang="ru-RU" i="1" dirty="0" err="1">
                <a:solidFill>
                  <a:srgbClr val="00B050"/>
                </a:solidFill>
              </a:rPr>
              <a:t>кошти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від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якої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будуть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передані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дітям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Харківського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кардіологічного</a:t>
            </a:r>
            <a:r>
              <a:rPr lang="ru-RU" i="1" dirty="0">
                <a:solidFill>
                  <a:srgbClr val="00B050"/>
                </a:solidFill>
              </a:rPr>
              <a:t> центру.</a:t>
            </a:r>
          </a:p>
          <a:p>
            <a:r>
              <a:rPr lang="ru-RU" i="1" dirty="0" err="1" smtClean="0">
                <a:solidFill>
                  <a:srgbClr val="00B050"/>
                </a:solidFill>
              </a:rPr>
              <a:t>Купуючи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лоторейні</a:t>
            </a:r>
            <a:r>
              <a:rPr lang="ru-RU" i="1" dirty="0">
                <a:solidFill>
                  <a:srgbClr val="00B050"/>
                </a:solidFill>
              </a:rPr>
              <a:t> квитки та </a:t>
            </a:r>
            <a:r>
              <a:rPr lang="ru-RU" i="1" dirty="0" err="1">
                <a:solidFill>
                  <a:srgbClr val="00B050"/>
                </a:solidFill>
              </a:rPr>
              <a:t>беручі</a:t>
            </a:r>
            <a:r>
              <a:rPr lang="ru-RU" i="1" dirty="0">
                <a:solidFill>
                  <a:srgbClr val="00B050"/>
                </a:solidFill>
              </a:rPr>
              <a:t> участь у конкурсах, </a:t>
            </a:r>
            <a:r>
              <a:rPr lang="ru-RU" i="1" dirty="0" err="1">
                <a:solidFill>
                  <a:srgbClr val="00B050"/>
                </a:solidFill>
              </a:rPr>
              <a:t>поєднаних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загальним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сценарієм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діти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збирають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кошти</a:t>
            </a:r>
            <a:r>
              <a:rPr lang="ru-RU" i="1" dirty="0">
                <a:solidFill>
                  <a:srgbClr val="00B050"/>
                </a:solidFill>
              </a:rPr>
              <a:t> для </a:t>
            </a:r>
            <a:r>
              <a:rPr lang="ru-RU" i="1" dirty="0" err="1">
                <a:solidFill>
                  <a:srgbClr val="00B050"/>
                </a:solidFill>
              </a:rPr>
              <a:t>хворих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дітей</a:t>
            </a:r>
            <a:r>
              <a:rPr lang="ru-RU" i="1" dirty="0">
                <a:solidFill>
                  <a:srgbClr val="00B050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00B050"/>
                </a:solidFill>
              </a:rPr>
              <a:t>Все </a:t>
            </a:r>
            <a:r>
              <a:rPr lang="ru-RU" i="1" dirty="0" err="1">
                <a:solidFill>
                  <a:srgbClr val="00B050"/>
                </a:solidFill>
              </a:rPr>
              <a:t>це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підпорядковано</a:t>
            </a:r>
            <a:r>
              <a:rPr lang="ru-RU" i="1" dirty="0">
                <a:solidFill>
                  <a:srgbClr val="00B050"/>
                </a:solidFill>
              </a:rPr>
              <a:t> головному </a:t>
            </a:r>
            <a:r>
              <a:rPr lang="ru-RU" i="1" dirty="0" err="1">
                <a:solidFill>
                  <a:srgbClr val="00B050"/>
                </a:solidFill>
              </a:rPr>
              <a:t>завданню</a:t>
            </a:r>
            <a:r>
              <a:rPr lang="ru-RU" i="1" dirty="0">
                <a:solidFill>
                  <a:srgbClr val="00B050"/>
                </a:solidFill>
              </a:rPr>
              <a:t> – </a:t>
            </a:r>
            <a:r>
              <a:rPr lang="ru-RU" i="1" dirty="0" err="1">
                <a:solidFill>
                  <a:srgbClr val="00B050"/>
                </a:solidFill>
              </a:rPr>
              <a:t>передати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кошти</a:t>
            </a:r>
            <a:r>
              <a:rPr lang="ru-RU" i="1" dirty="0">
                <a:solidFill>
                  <a:srgbClr val="00B050"/>
                </a:solidFill>
              </a:rPr>
              <a:t> для </a:t>
            </a:r>
            <a:r>
              <a:rPr lang="ru-RU" i="1" dirty="0" err="1">
                <a:solidFill>
                  <a:srgbClr val="00B050"/>
                </a:solidFill>
              </a:rPr>
              <a:t>дітей</a:t>
            </a:r>
            <a:r>
              <a:rPr lang="ru-RU" i="1" dirty="0">
                <a:solidFill>
                  <a:srgbClr val="00B050"/>
                </a:solidFill>
              </a:rPr>
              <a:t> з </a:t>
            </a:r>
            <a:r>
              <a:rPr lang="ru-RU" i="1" dirty="0" err="1">
                <a:solidFill>
                  <a:srgbClr val="00B050"/>
                </a:solidFill>
              </a:rPr>
              <a:t>хворим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серцем</a:t>
            </a:r>
            <a:r>
              <a:rPr lang="ru-RU" i="1" dirty="0">
                <a:solidFill>
                  <a:srgbClr val="00B050"/>
                </a:solidFill>
              </a:rPr>
              <a:t> до </a:t>
            </a:r>
            <a:r>
              <a:rPr lang="ru-RU" i="1" dirty="0" err="1">
                <a:solidFill>
                  <a:srgbClr val="00B050"/>
                </a:solidFill>
              </a:rPr>
              <a:t>Харківського</a:t>
            </a:r>
            <a:r>
              <a:rPr lang="ru-RU" i="1" dirty="0">
                <a:solidFill>
                  <a:srgbClr val="00B050"/>
                </a:solidFill>
              </a:rPr>
              <a:t> </a:t>
            </a:r>
            <a:r>
              <a:rPr lang="ru-RU" i="1" dirty="0" err="1">
                <a:solidFill>
                  <a:srgbClr val="00B050"/>
                </a:solidFill>
              </a:rPr>
              <a:t>кардіологічного</a:t>
            </a:r>
            <a:r>
              <a:rPr lang="ru-RU" i="1" dirty="0">
                <a:solidFill>
                  <a:srgbClr val="00B050"/>
                </a:solidFill>
              </a:rPr>
              <a:t> центру.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762" y="4431983"/>
            <a:ext cx="2428571" cy="21409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607" y="4430890"/>
            <a:ext cx="322897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51238" y="735185"/>
            <a:ext cx="71968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5779" y="420484"/>
            <a:ext cx="8735209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err="1">
                <a:solidFill>
                  <a:srgbClr val="C00000"/>
                </a:solidFill>
              </a:rPr>
              <a:t>Робочий</a:t>
            </a:r>
            <a:r>
              <a:rPr lang="ru-RU" sz="4400" b="1" i="1" dirty="0">
                <a:solidFill>
                  <a:srgbClr val="C00000"/>
                </a:solidFill>
              </a:rPr>
              <a:t> план </a:t>
            </a:r>
            <a:r>
              <a:rPr lang="ru-RU" sz="4400" b="1" i="1" dirty="0" err="1">
                <a:solidFill>
                  <a:srgbClr val="C00000"/>
                </a:solidFill>
              </a:rPr>
              <a:t>реалізації</a:t>
            </a:r>
            <a:r>
              <a:rPr lang="ru-RU" sz="4400" b="1" i="1" dirty="0">
                <a:solidFill>
                  <a:srgbClr val="C00000"/>
                </a:solidFill>
              </a:rPr>
              <a:t> проекту</a:t>
            </a:r>
          </a:p>
          <a:p>
            <a:r>
              <a:rPr lang="ru-RU" sz="1400" dirty="0" smtClean="0"/>
              <a:t>                </a:t>
            </a:r>
            <a:r>
              <a:rPr lang="ru-RU" sz="1400" b="1" dirty="0" smtClean="0">
                <a:solidFill>
                  <a:srgbClr val="7030A0"/>
                </a:solidFill>
              </a:rPr>
              <a:t>1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Створення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креативної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групи</a:t>
            </a:r>
            <a:r>
              <a:rPr lang="ru-RU" sz="1400" b="1" dirty="0">
                <a:solidFill>
                  <a:srgbClr val="7030A0"/>
                </a:solidFill>
              </a:rPr>
              <a:t> (</a:t>
            </a:r>
            <a:r>
              <a:rPr lang="ru-RU" sz="1400" b="1" dirty="0" err="1">
                <a:solidFill>
                  <a:srgbClr val="7030A0"/>
                </a:solidFill>
              </a:rPr>
              <a:t>учні</a:t>
            </a:r>
            <a:r>
              <a:rPr lang="ru-RU" sz="1400" b="1" dirty="0">
                <a:solidFill>
                  <a:srgbClr val="7030A0"/>
                </a:solidFill>
              </a:rPr>
              <a:t>, </a:t>
            </a:r>
            <a:r>
              <a:rPr lang="ru-RU" sz="1400" b="1" dirty="0" err="1">
                <a:solidFill>
                  <a:srgbClr val="7030A0"/>
                </a:solidFill>
              </a:rPr>
              <a:t>керівники</a:t>
            </a:r>
            <a:r>
              <a:rPr lang="ru-RU" sz="1400" b="1" dirty="0">
                <a:solidFill>
                  <a:srgbClr val="7030A0"/>
                </a:solidFill>
              </a:rPr>
              <a:t>, </a:t>
            </a:r>
            <a:r>
              <a:rPr lang="ru-RU" sz="1400" b="1" dirty="0" err="1">
                <a:solidFill>
                  <a:srgbClr val="7030A0"/>
                </a:solidFill>
              </a:rPr>
              <a:t>партнери</a:t>
            </a:r>
            <a:r>
              <a:rPr lang="ru-RU" sz="1400" b="1" dirty="0">
                <a:solidFill>
                  <a:srgbClr val="7030A0"/>
                </a:solidFill>
              </a:rPr>
              <a:t>).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2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Розподіл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доручень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3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Обговорення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місця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проведення</a:t>
            </a:r>
            <a:r>
              <a:rPr lang="ru-RU" sz="1400" b="1" dirty="0">
                <a:solidFill>
                  <a:srgbClr val="7030A0"/>
                </a:solidFill>
              </a:rPr>
              <a:t> та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підготовки</a:t>
            </a:r>
            <a:r>
              <a:rPr lang="ru-RU" sz="1400" b="1" dirty="0">
                <a:solidFill>
                  <a:srgbClr val="7030A0"/>
                </a:solidFill>
              </a:rPr>
              <a:t> пункту </a:t>
            </a:r>
            <a:r>
              <a:rPr lang="ru-RU" sz="1400" b="1" dirty="0" err="1">
                <a:solidFill>
                  <a:srgbClr val="7030A0"/>
                </a:solidFill>
              </a:rPr>
              <a:t>проведення</a:t>
            </a:r>
            <a:r>
              <a:rPr lang="ru-RU" sz="1400" b="1" dirty="0">
                <a:solidFill>
                  <a:srgbClr val="7030A0"/>
                </a:solidFill>
              </a:rPr>
              <a:t> заходу.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4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текстових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матеріалів</a:t>
            </a:r>
            <a:r>
              <a:rPr lang="ru-RU" sz="1400" b="1" dirty="0">
                <a:solidFill>
                  <a:srgbClr val="7030A0"/>
                </a:solidFill>
              </a:rPr>
              <a:t> для </a:t>
            </a:r>
            <a:r>
              <a:rPr lang="ru-RU" sz="1400" b="1" dirty="0" err="1">
                <a:solidFill>
                  <a:srgbClr val="7030A0"/>
                </a:solidFill>
              </a:rPr>
              <a:t>проведення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доброчинної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лотореї</a:t>
            </a:r>
            <a:endParaRPr lang="ru-RU" sz="1400" b="1" dirty="0">
              <a:solidFill>
                <a:srgbClr val="7030A0"/>
              </a:solidFill>
            </a:endParaRP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5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музичного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супроводу</a:t>
            </a:r>
            <a:r>
              <a:rPr lang="ru-RU" sz="1400" b="1" dirty="0">
                <a:solidFill>
                  <a:srgbClr val="7030A0"/>
                </a:solidFill>
              </a:rPr>
              <a:t> та звукового </a:t>
            </a:r>
            <a:r>
              <a:rPr lang="ru-RU" sz="1400" b="1" dirty="0" err="1">
                <a:solidFill>
                  <a:srgbClr val="7030A0"/>
                </a:solidFill>
              </a:rPr>
              <a:t>обладнання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6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матеріалів</a:t>
            </a:r>
            <a:r>
              <a:rPr lang="ru-RU" sz="1400" b="1" dirty="0">
                <a:solidFill>
                  <a:srgbClr val="7030A0"/>
                </a:solidFill>
              </a:rPr>
              <a:t> для </a:t>
            </a:r>
            <a:r>
              <a:rPr lang="ru-RU" sz="1400" b="1" dirty="0" err="1">
                <a:solidFill>
                  <a:srgbClr val="7030A0"/>
                </a:solidFill>
              </a:rPr>
              <a:t>проведення</a:t>
            </a:r>
            <a:r>
              <a:rPr lang="ru-RU" sz="1400" b="1" dirty="0">
                <a:solidFill>
                  <a:srgbClr val="7030A0"/>
                </a:solidFill>
              </a:rPr>
              <a:t> заходу (</a:t>
            </a:r>
            <a:r>
              <a:rPr lang="ru-RU" sz="1400" b="1" dirty="0" err="1">
                <a:solidFill>
                  <a:srgbClr val="7030A0"/>
                </a:solidFill>
              </a:rPr>
              <a:t>папір</a:t>
            </a:r>
            <a:r>
              <a:rPr lang="ru-RU" sz="1400" b="1" dirty="0">
                <a:solidFill>
                  <a:srgbClr val="7030A0"/>
                </a:solidFill>
              </a:rPr>
              <a:t>, ручки, </a:t>
            </a:r>
            <a:r>
              <a:rPr lang="ru-RU" sz="1400" b="1" dirty="0" err="1">
                <a:solidFill>
                  <a:srgbClr val="7030A0"/>
                </a:solidFill>
              </a:rPr>
              <a:t>кольоровий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папір</a:t>
            </a:r>
            <a:r>
              <a:rPr lang="ru-RU" sz="1400" b="1" dirty="0">
                <a:solidFill>
                  <a:srgbClr val="7030A0"/>
                </a:solidFill>
              </a:rPr>
              <a:t>, </a:t>
            </a:r>
            <a:r>
              <a:rPr lang="ru-RU" sz="1400" b="1" dirty="0" smtClean="0">
                <a:solidFill>
                  <a:srgbClr val="7030A0"/>
                </a:solidFill>
              </a:rPr>
              <a:t>  </a:t>
            </a:r>
            <a:r>
              <a:rPr lang="ru-RU" sz="1400" b="1" dirty="0" err="1" smtClean="0">
                <a:solidFill>
                  <a:srgbClr val="7030A0"/>
                </a:solidFill>
              </a:rPr>
              <a:t>фотоапаратура</a:t>
            </a:r>
            <a:r>
              <a:rPr lang="ru-RU" sz="1400" b="1" dirty="0">
                <a:solidFill>
                  <a:srgbClr val="7030A0"/>
                </a:solidFill>
              </a:rPr>
              <a:t>, </a:t>
            </a:r>
            <a:r>
              <a:rPr lang="ru-RU" sz="1400" b="1" dirty="0" err="1">
                <a:solidFill>
                  <a:srgbClr val="7030A0"/>
                </a:solidFill>
              </a:rPr>
              <a:t>звукове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обладнання</a:t>
            </a:r>
            <a:r>
              <a:rPr lang="ru-RU" sz="1400" b="1" dirty="0">
                <a:solidFill>
                  <a:srgbClr val="7030A0"/>
                </a:solidFill>
              </a:rPr>
              <a:t>, </a:t>
            </a:r>
            <a:r>
              <a:rPr lang="ru-RU" sz="1400" b="1" dirty="0" err="1">
                <a:solidFill>
                  <a:srgbClr val="7030A0"/>
                </a:solidFill>
              </a:rPr>
              <a:t>друкувальні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пристрої</a:t>
            </a:r>
            <a:r>
              <a:rPr lang="ru-RU" sz="1400" b="1" dirty="0">
                <a:solidFill>
                  <a:srgbClr val="7030A0"/>
                </a:solidFill>
              </a:rPr>
              <a:t>).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7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допоміжного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обладнання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8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книги-альбому для </a:t>
            </a:r>
            <a:r>
              <a:rPr lang="ru-RU" sz="1400" b="1" dirty="0" err="1">
                <a:solidFill>
                  <a:srgbClr val="7030A0"/>
                </a:solidFill>
              </a:rPr>
              <a:t>написання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побажань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дітям</a:t>
            </a:r>
            <a:r>
              <a:rPr lang="ru-RU" sz="1400" b="1" dirty="0">
                <a:solidFill>
                  <a:srgbClr val="7030A0"/>
                </a:solidFill>
              </a:rPr>
              <a:t> з </a:t>
            </a:r>
            <a:r>
              <a:rPr lang="ru-RU" sz="1400" b="1" dirty="0" err="1">
                <a:solidFill>
                  <a:srgbClr val="7030A0"/>
                </a:solidFill>
              </a:rPr>
              <a:t>хворим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церцем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 9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Продумування</a:t>
            </a:r>
            <a:r>
              <a:rPr lang="ru-RU" sz="1400" b="1" dirty="0">
                <a:solidFill>
                  <a:srgbClr val="7030A0"/>
                </a:solidFill>
              </a:rPr>
              <a:t> часу </a:t>
            </a:r>
            <a:r>
              <a:rPr lang="ru-RU" sz="1400" b="1" dirty="0" err="1">
                <a:solidFill>
                  <a:srgbClr val="7030A0"/>
                </a:solidFill>
              </a:rPr>
              <a:t>проведення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доброчинного</a:t>
            </a:r>
            <a:r>
              <a:rPr lang="ru-RU" sz="1400" b="1" dirty="0">
                <a:solidFill>
                  <a:srgbClr val="7030A0"/>
                </a:solidFill>
              </a:rPr>
              <a:t> заходу.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10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Підготовка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сувенірів</a:t>
            </a:r>
            <a:r>
              <a:rPr lang="ru-RU" sz="1400" b="1" dirty="0">
                <a:solidFill>
                  <a:srgbClr val="7030A0"/>
                </a:solidFill>
              </a:rPr>
              <a:t> та </a:t>
            </a:r>
            <a:r>
              <a:rPr lang="ru-RU" sz="1400" b="1" dirty="0" err="1">
                <a:solidFill>
                  <a:srgbClr val="7030A0"/>
                </a:solidFill>
              </a:rPr>
              <a:t>призів</a:t>
            </a:r>
            <a:r>
              <a:rPr lang="ru-RU" sz="1400" b="1" dirty="0">
                <a:solidFill>
                  <a:srgbClr val="7030A0"/>
                </a:solidFill>
              </a:rPr>
              <a:t> для </a:t>
            </a:r>
            <a:r>
              <a:rPr lang="ru-RU" sz="1400" b="1" dirty="0" err="1">
                <a:solidFill>
                  <a:srgbClr val="7030A0"/>
                </a:solidFill>
              </a:rPr>
              <a:t>учасників</a:t>
            </a:r>
            <a:r>
              <a:rPr lang="ru-RU" sz="1400" b="1" dirty="0">
                <a:solidFill>
                  <a:srgbClr val="7030A0"/>
                </a:solidFill>
              </a:rPr>
              <a:t> та </a:t>
            </a:r>
            <a:r>
              <a:rPr lang="ru-RU" sz="1400" b="1" dirty="0" err="1">
                <a:solidFill>
                  <a:srgbClr val="7030A0"/>
                </a:solidFill>
              </a:rPr>
              <a:t>переможців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400" b="1" dirty="0">
              <a:solidFill>
                <a:srgbClr val="7030A0"/>
              </a:solidFill>
            </a:endParaRPr>
          </a:p>
          <a:p>
            <a:r>
              <a:rPr lang="ru-RU" sz="1400" b="1" dirty="0" smtClean="0">
                <a:solidFill>
                  <a:srgbClr val="7030A0"/>
                </a:solidFill>
              </a:rPr>
              <a:t>                11</a:t>
            </a:r>
            <a:r>
              <a:rPr lang="ru-RU" sz="1400" b="1" dirty="0">
                <a:solidFill>
                  <a:srgbClr val="7030A0"/>
                </a:solidFill>
              </a:rPr>
              <a:t>. </a:t>
            </a:r>
            <a:r>
              <a:rPr lang="ru-RU" sz="1400" b="1" dirty="0" err="1">
                <a:solidFill>
                  <a:srgbClr val="7030A0"/>
                </a:solidFill>
              </a:rPr>
              <a:t>Організація</a:t>
            </a:r>
            <a:r>
              <a:rPr lang="ru-RU" sz="1400" b="1" dirty="0">
                <a:solidFill>
                  <a:srgbClr val="7030A0"/>
                </a:solidFill>
              </a:rPr>
              <a:t> </a:t>
            </a:r>
            <a:r>
              <a:rPr lang="ru-RU" sz="1400" b="1" dirty="0" err="1">
                <a:solidFill>
                  <a:srgbClr val="7030A0"/>
                </a:solidFill>
              </a:rPr>
              <a:t>відео</a:t>
            </a:r>
            <a:r>
              <a:rPr lang="ru-RU" sz="1400" b="1" dirty="0">
                <a:solidFill>
                  <a:srgbClr val="7030A0"/>
                </a:solidFill>
              </a:rPr>
              <a:t> та фото </a:t>
            </a:r>
            <a:r>
              <a:rPr lang="ru-RU" sz="1400" b="1" dirty="0" err="1">
                <a:solidFill>
                  <a:srgbClr val="7030A0"/>
                </a:solidFill>
              </a:rPr>
              <a:t>зйомки</a:t>
            </a:r>
            <a:r>
              <a:rPr lang="ru-RU" sz="1400" b="1" dirty="0">
                <a:solidFill>
                  <a:srgbClr val="7030A0"/>
                </a:solidFill>
              </a:rPr>
              <a:t>.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254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51238" y="735185"/>
            <a:ext cx="71968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  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12602" y="162301"/>
            <a:ext cx="6583679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err="1">
                <a:solidFill>
                  <a:srgbClr val="7030A0"/>
                </a:solidFill>
              </a:rPr>
              <a:t>Конкретні</a:t>
            </a:r>
            <a:r>
              <a:rPr lang="ru-RU" sz="4400" b="1" i="1" dirty="0">
                <a:solidFill>
                  <a:srgbClr val="7030A0"/>
                </a:solidFill>
              </a:rPr>
              <a:t> </a:t>
            </a:r>
            <a:r>
              <a:rPr lang="ru-RU" sz="4400" b="1" i="1" dirty="0" err="1">
                <a:solidFill>
                  <a:srgbClr val="7030A0"/>
                </a:solidFill>
              </a:rPr>
              <a:t>результати</a:t>
            </a:r>
            <a:r>
              <a:rPr lang="ru-RU" sz="4400" b="1" i="1" dirty="0">
                <a:solidFill>
                  <a:srgbClr val="7030A0"/>
                </a:solidFill>
              </a:rPr>
              <a:t> заходу</a:t>
            </a:r>
          </a:p>
          <a:p>
            <a:endParaRPr lang="ru-RU" dirty="0"/>
          </a:p>
          <a:p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2000" dirty="0" err="1" smtClean="0">
                <a:solidFill>
                  <a:srgbClr val="C00000"/>
                </a:solidFill>
              </a:rPr>
              <a:t>Діти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навчального</a:t>
            </a:r>
            <a:r>
              <a:rPr lang="ru-RU" sz="2000" dirty="0">
                <a:solidFill>
                  <a:srgbClr val="C00000"/>
                </a:solidFill>
              </a:rPr>
              <a:t> закладу ХЗОШ 135 та </a:t>
            </a:r>
            <a:r>
              <a:rPr lang="ru-RU" sz="2000" dirty="0" err="1">
                <a:solidFill>
                  <a:srgbClr val="C00000"/>
                </a:solidFill>
              </a:rPr>
              <a:t>діти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дошкільного</a:t>
            </a:r>
            <a:r>
              <a:rPr lang="ru-RU" sz="2000" dirty="0">
                <a:solidFill>
                  <a:srgbClr val="C00000"/>
                </a:solidFill>
              </a:rPr>
              <a:t> закладу «</a:t>
            </a:r>
            <a:r>
              <a:rPr lang="ru-RU" sz="2000" dirty="0" err="1">
                <a:solidFill>
                  <a:srgbClr val="C00000"/>
                </a:solidFill>
              </a:rPr>
              <a:t>Мішутка</a:t>
            </a:r>
            <a:r>
              <a:rPr lang="ru-RU" sz="2000" dirty="0">
                <a:solidFill>
                  <a:srgbClr val="C00000"/>
                </a:solidFill>
              </a:rPr>
              <a:t>» </a:t>
            </a:r>
            <a:r>
              <a:rPr lang="ru-RU" sz="2000" dirty="0" err="1">
                <a:solidFill>
                  <a:srgbClr val="C00000"/>
                </a:solidFill>
              </a:rPr>
              <a:t>прийняли</a:t>
            </a:r>
            <a:r>
              <a:rPr lang="ru-RU" sz="2000" dirty="0">
                <a:solidFill>
                  <a:srgbClr val="C00000"/>
                </a:solidFill>
              </a:rPr>
              <a:t> участь у </a:t>
            </a:r>
            <a:r>
              <a:rPr lang="ru-RU" sz="2000" dirty="0" err="1">
                <a:solidFill>
                  <a:srgbClr val="C00000"/>
                </a:solidFill>
              </a:rPr>
              <a:t>благодійній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лотереї</a:t>
            </a:r>
            <a:r>
              <a:rPr lang="ru-RU" sz="2000" dirty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2000" dirty="0" err="1" smtClean="0">
                <a:solidFill>
                  <a:srgbClr val="C00000"/>
                </a:solidFill>
              </a:rPr>
              <a:t>Діти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ознайомились</a:t>
            </a:r>
            <a:r>
              <a:rPr lang="ru-RU" sz="2000" dirty="0">
                <a:solidFill>
                  <a:srgbClr val="C00000"/>
                </a:solidFill>
              </a:rPr>
              <a:t> з планом </a:t>
            </a:r>
            <a:r>
              <a:rPr lang="ru-RU" sz="2000" dirty="0" err="1">
                <a:solidFill>
                  <a:srgbClr val="C00000"/>
                </a:solidFill>
              </a:rPr>
              <a:t>проведення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доброчинного</a:t>
            </a:r>
            <a:r>
              <a:rPr lang="ru-RU" sz="2000" dirty="0">
                <a:solidFill>
                  <a:srgbClr val="C00000"/>
                </a:solidFill>
              </a:rPr>
              <a:t> заходу.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2000" dirty="0" err="1" smtClean="0">
                <a:solidFill>
                  <a:srgbClr val="C00000"/>
                </a:solidFill>
              </a:rPr>
              <a:t>Діти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отрималі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призи</a:t>
            </a:r>
            <a:r>
              <a:rPr lang="ru-RU" sz="2000" dirty="0">
                <a:solidFill>
                  <a:srgbClr val="C00000"/>
                </a:solidFill>
              </a:rPr>
              <a:t> за </a:t>
            </a:r>
            <a:r>
              <a:rPr lang="ru-RU" sz="2000" dirty="0" err="1">
                <a:solidFill>
                  <a:srgbClr val="C00000"/>
                </a:solidFill>
              </a:rPr>
              <a:t>учать</a:t>
            </a:r>
            <a:r>
              <a:rPr lang="ru-RU" sz="2000" dirty="0">
                <a:solidFill>
                  <a:srgbClr val="C00000"/>
                </a:solidFill>
              </a:rPr>
              <a:t>, та </a:t>
            </a:r>
            <a:r>
              <a:rPr lang="ru-RU" sz="2000" dirty="0" err="1">
                <a:solidFill>
                  <a:srgbClr val="C00000"/>
                </a:solidFill>
              </a:rPr>
              <a:t>головні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призи</a:t>
            </a:r>
            <a:endParaRPr lang="ru-RU" sz="2000" dirty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      </a:t>
            </a:r>
            <a:r>
              <a:rPr lang="ru-RU" sz="2000" dirty="0" err="1" smtClean="0">
                <a:solidFill>
                  <a:srgbClr val="C00000"/>
                </a:solidFill>
              </a:rPr>
              <a:t>Організували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дію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всіх</a:t>
            </a:r>
            <a:r>
              <a:rPr lang="ru-RU" sz="2000" dirty="0">
                <a:solidFill>
                  <a:srgbClr val="C00000"/>
                </a:solidFill>
              </a:rPr>
              <a:t>, </a:t>
            </a:r>
            <a:r>
              <a:rPr lang="ru-RU" sz="2000" dirty="0" err="1">
                <a:solidFill>
                  <a:srgbClr val="C00000"/>
                </a:solidFill>
              </a:rPr>
              <a:t>хто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приймав</a:t>
            </a:r>
            <a:r>
              <a:rPr lang="ru-RU" sz="2000" dirty="0">
                <a:solidFill>
                  <a:srgbClr val="C00000"/>
                </a:solidFill>
              </a:rPr>
              <a:t> участь у </a:t>
            </a:r>
            <a:r>
              <a:rPr lang="ru-RU" sz="2000" dirty="0" err="1">
                <a:solidFill>
                  <a:srgbClr val="C00000"/>
                </a:solidFill>
              </a:rPr>
              <a:t>лотереї</a:t>
            </a:r>
            <a:r>
              <a:rPr lang="ru-RU" sz="2000" dirty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2000" dirty="0" err="1" smtClean="0">
                <a:solidFill>
                  <a:srgbClr val="C00000"/>
                </a:solidFill>
              </a:rPr>
              <a:t>Робили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все </a:t>
            </a:r>
            <a:r>
              <a:rPr lang="ru-RU" sz="2000" dirty="0" err="1">
                <a:solidFill>
                  <a:srgbClr val="C00000"/>
                </a:solidFill>
              </a:rPr>
              <a:t>своєчасно</a:t>
            </a:r>
            <a:r>
              <a:rPr lang="ru-RU" sz="2000" dirty="0">
                <a:solidFill>
                  <a:srgbClr val="C00000"/>
                </a:solidFill>
              </a:rPr>
              <a:t>, не </a:t>
            </a:r>
            <a:r>
              <a:rPr lang="ru-RU" sz="2000" dirty="0" err="1">
                <a:solidFill>
                  <a:srgbClr val="C00000"/>
                </a:solidFill>
              </a:rPr>
              <a:t>забуваючи</a:t>
            </a:r>
            <a:r>
              <a:rPr lang="ru-RU" sz="2000" dirty="0">
                <a:solidFill>
                  <a:srgbClr val="C00000"/>
                </a:solidFill>
              </a:rPr>
              <a:t> про </a:t>
            </a:r>
            <a:r>
              <a:rPr lang="ru-RU" sz="2000" dirty="0" err="1">
                <a:solidFill>
                  <a:srgbClr val="C00000"/>
                </a:solidFill>
              </a:rPr>
              <a:t>свої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err="1">
                <a:solidFill>
                  <a:srgbClr val="C00000"/>
                </a:solidFill>
              </a:rPr>
              <a:t>обов’язки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68" y="225911"/>
            <a:ext cx="11715078" cy="63792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46" y="948241"/>
            <a:ext cx="6529891" cy="511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1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62</TotalTime>
  <Words>541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 Black</vt:lpstr>
      <vt:lpstr>Century Gothic</vt:lpstr>
      <vt:lpstr>Garamond</vt:lpstr>
      <vt:lpstr>Savon</vt:lpstr>
      <vt:lpstr>АКЦІЯ « ВІД СЕРЦЯ ДО СЕРЦЯ»</vt:lpstr>
      <vt:lpstr>Серед якостей, якими визначається цінність людини, одне з найперших місць посідають її моральні чесноти: доброта, милосердя, чесність, скромність, доброзичливість, сміливість тощо. «Дві речі наповнюють душу завжди новим і дедалі сильнішим здивуванням і благоговінням – це зоряне небо над ними і моральний закон у середині нас», - писав Е. Кант. І справді, чи не найбільше диво в людині – її духовність, здатність у своїх думках, поняттях та ідеях «виходити» за межі свого існування, носити в собі Всесвіт, Створювати у мріях ідеальний світ!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АКЦІЯ « ВІД СЕРЦЯ ДО СЕРЦЯ»</dc:title>
  <dc:creator>PC</dc:creator>
  <cp:lastModifiedBy>PC</cp:lastModifiedBy>
  <cp:revision>9</cp:revision>
  <dcterms:created xsi:type="dcterms:W3CDTF">2016-11-23T14:30:02Z</dcterms:created>
  <dcterms:modified xsi:type="dcterms:W3CDTF">2016-11-23T15:32:46Z</dcterms:modified>
</cp:coreProperties>
</file>