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5" r:id="rId4"/>
    <p:sldId id="259" r:id="rId5"/>
    <p:sldId id="264" r:id="rId6"/>
    <p:sldId id="258" r:id="rId7"/>
    <p:sldId id="260" r:id="rId8"/>
    <p:sldId id="266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3" autoAdjust="0"/>
    <p:restoredTop sz="67794" autoAdjust="0"/>
  </p:normalViewPr>
  <p:slideViewPr>
    <p:cSldViewPr>
      <p:cViewPr varScale="1">
        <p:scale>
          <a:sx n="49" d="100"/>
          <a:sy n="49" d="100"/>
        </p:scale>
        <p:origin x="-16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7D81C-5A1E-4FBC-9360-FB2E91A3B474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02138-44E3-4B6E-9FDD-A1EE76406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51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lt.multycourse.com.ua/ru/glossary/165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lt.multycourse.com.ua/ru/glossary/165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На сьогодні актуальним</a:t>
            </a:r>
            <a:r>
              <a:rPr lang="uk-UA" baseline="0" dirty="0" smtClean="0"/>
              <a:t> є розгляд питання про здійснення заходів щодо запобігання насильницьким діям та </a:t>
            </a:r>
            <a:r>
              <a:rPr lang="uk-UA" baseline="0" dirty="0" err="1" smtClean="0"/>
              <a:t>булінгу</a:t>
            </a:r>
            <a:r>
              <a:rPr lang="uk-UA" baseline="0" dirty="0" smtClean="0"/>
              <a:t> у школі.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02138-44E3-4B6E-9FDD-A1EE764060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348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uk-UA" dirty="0" smtClean="0"/>
              <a:t>За </a:t>
            </a:r>
            <a:r>
              <a:rPr lang="uk-UA" dirty="0" smtClean="0"/>
              <a:t>даними дослідження ЮНІСЕФ </a:t>
            </a:r>
            <a:r>
              <a:rPr lang="uk-UA" dirty="0" smtClean="0"/>
              <a:t>з </a:t>
            </a:r>
            <a:r>
              <a:rPr lang="uk-UA" dirty="0" smtClean="0"/>
              <a:t>проблемою </a:t>
            </a:r>
            <a:r>
              <a:rPr lang="uk-UA" dirty="0" err="1" smtClean="0"/>
              <a:t>булінгу</a:t>
            </a:r>
            <a:r>
              <a:rPr lang="uk-UA" dirty="0" smtClean="0"/>
              <a:t> в Україні протягом останніх трьох місяців стикалися 67% опитаних віком від 11 до 17 років. Майже чверть самі стали жертвами </a:t>
            </a:r>
            <a:r>
              <a:rPr lang="uk-UA" dirty="0" err="1" smtClean="0"/>
              <a:t>булінгу</a:t>
            </a:r>
            <a:r>
              <a:rPr lang="uk-UA" dirty="0" smtClean="0"/>
              <a:t>, при цьому майже половина з них нікому не розповідали про ці випадки. </a:t>
            </a:r>
          </a:p>
          <a:p>
            <a:pPr algn="just"/>
            <a:r>
              <a:rPr lang="uk-UA" dirty="0" smtClean="0"/>
              <a:t>Нормативна база представлена на слайді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02138-44E3-4B6E-9FDD-A1EE7640602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168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школі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вирішальна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роль у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боротьбі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булінґом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належить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учителям, психологам,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соціальним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педагогам.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Проте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впоратися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цією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проблемою вони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можуть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тільки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підтримки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батьків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9D9C7-68FD-4392-A9BD-9C1710F3B00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225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uk-UA" dirty="0" smtClean="0"/>
              <a:t>Вичерпна інформація щодо організації цієї роботи надана в </a:t>
            </a:r>
            <a:r>
              <a:rPr lang="uk-UA" dirty="0" smtClean="0"/>
              <a:t>д</a:t>
            </a: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одатку </a:t>
            </a: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 листа Міністерства освіти і науки України від 07.08.2018 №1/9-486 під назвою «Інформаційні матеріали про деякі питання  організації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закладах </a:t>
            </a: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освіти виховної роботи щодо 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безпек</a:t>
            </a: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й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благополуччя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дитини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».</a:t>
            </a:r>
          </a:p>
          <a:p>
            <a:pPr rtl="0" eaLnBrk="1" latinLnBrk="0" hangingPunct="1"/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Нагадаю, що 2 жовтня, Верховна Рада ухвалила законопроект, спрямований на протидію </a:t>
            </a:r>
            <a:r>
              <a:rPr lang="uk-UA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булінгу</a:t>
            </a: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 навчальних закладах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dirty="0" smtClean="0">
              <a:effectLst/>
            </a:endParaRPr>
          </a:p>
          <a:p>
            <a:pPr rtl="0" eaLnBrk="1" latinLnBrk="0" hangingPunct="1"/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Проект закону пропонує доповнити Кодекс України про адміністративні правопорушення новою статтею, яка встановлює відповідальність за </a:t>
            </a:r>
            <a:r>
              <a:rPr lang="uk-UA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булінг</a:t>
            </a: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а також його приховування працівниками навчальних закладів. </a:t>
            </a:r>
            <a:endParaRPr lang="ru-RU" dirty="0" smtClean="0">
              <a:effectLst/>
            </a:endParaRPr>
          </a:p>
          <a:p>
            <a:pPr algn="just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02138-44E3-4B6E-9FDD-A1EE7640602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048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Ухвалений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законопроект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передбачає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потенційний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розмір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штрафу - до 200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неоподатковуваних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мінімумів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Також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передбачається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внесення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змін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 закону про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освіту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з'явиться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визначення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булінгу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rtl="0" eaLnBrk="1" latinLnBrk="0" hangingPunct="1"/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 протидію </a:t>
            </a:r>
            <a:r>
              <a:rPr lang="uk-UA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булінгу</a:t>
            </a: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відповідатимуть керівники освітніх закладів. Вони повинні будуть затвердити і оприлюднити план заходів для боротьби з цим явищем і розглядати заяви від учнів та їхніх батьків про випадки </a:t>
            </a:r>
            <a:r>
              <a:rPr lang="uk-UA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булінгу</a:t>
            </a: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/>
            </a:r>
            <a:b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02138-44E3-4B6E-9FDD-A1EE7640602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75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auto" latinLnBrk="0" hangingPunct="1"/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Здебільшого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Булінґ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визначають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як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тривалий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процес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свідомого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жорстокого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ставлення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агресивної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поведінки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щоб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заподіяти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шкоду,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викликати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страх,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тривогу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або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ж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створити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негативне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середовище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dirty="0" smtClean="0">
              <a:effectLst/>
            </a:endParaRPr>
          </a:p>
          <a:p>
            <a:pPr rtl="0" eaLnBrk="1" latinLnBrk="0" hangingPunct="1"/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Прикметною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ознакою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булінґу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є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довготривале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відторгнення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дитини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її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оточенням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latinLnBrk="0" hangingPunct="1"/>
            <a:endParaRPr lang="ru-RU" dirty="0" smtClean="0"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02138-44E3-4B6E-9FDD-A1EE7640602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218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Нині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набирає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обертів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кібербулінґ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приниження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допомогою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мобільних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телефонів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інтернету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Діти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реєструються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соціальних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мережах,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створюють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сайти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де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можуть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вільно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спілкуватися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ображаючи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інших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поширювати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плітки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особисті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фотографії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зроблені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роздягальнях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вбиральнях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ru-RU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uk-UA" dirty="0" smtClean="0"/>
              <a:t>На сайті МОНУ розміщено матеріали з усіх напрямків для врахування у практичній роботі: це й освітні програми, й посібники, результати досліджень, он-лайн-курси, відеоматеріали тощо.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02138-44E3-4B6E-9FDD-A1EE7640602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2018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Актуальним залишається алгоритм співпраці стосовно виявлення фактів жорстокого поводження з дітьми.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9D9C7-68FD-4392-A9BD-9C1710F3B00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838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Рекомендації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зазначені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наступному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слайді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02138-44E3-4B6E-9FDD-A1EE7640602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zakon2.rada.gov.ua/laws/show/2145-19/page3?text=%EF%F0%E0%E2%E0#w1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El_Post\NEW\media\image1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92696"/>
            <a:ext cx="648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/>
              <a:t>Щодо захисту прав дітей, запобігання різним формам насильства та протидії </a:t>
            </a:r>
            <a:r>
              <a:rPr lang="uk-UA" sz="3200" b="1" dirty="0" err="1"/>
              <a:t>булінгу</a:t>
            </a:r>
            <a:r>
              <a:rPr lang="uk-UA" sz="3200" b="1" dirty="0"/>
              <a:t>.</a:t>
            </a:r>
            <a:endParaRPr lang="ru-RU" sz="3200" b="1" dirty="0"/>
          </a:p>
        </p:txBody>
      </p:sp>
      <p:pic>
        <p:nvPicPr>
          <p:cNvPr id="1026" name="Picture 2" descr="ÐÐ°ÑÑÐ¸Ð½ÐºÐ¸ Ð¿Ð¾ Ð·Ð°Ð¿ÑÐ¾ÑÑ Ð±ÑÐ»ÑÐ½Ð³ ÑÐ¾ÑÐ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576064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808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±ÑÐ»ÑÐ½Ð³ ÑÐ¾ÑÐ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427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4272677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Конвенція про права дитини</a:t>
            </a:r>
          </a:p>
          <a:p>
            <a:r>
              <a:rPr lang="ru-RU" b="1" dirty="0" smtClean="0"/>
              <a:t>Закон </a:t>
            </a:r>
            <a:r>
              <a:rPr lang="ru-RU" b="1" dirty="0" err="1"/>
              <a:t>України</a:t>
            </a:r>
            <a:r>
              <a:rPr lang="ru-RU" b="1" dirty="0"/>
              <a:t> «Про </a:t>
            </a:r>
            <a:r>
              <a:rPr lang="ru-RU" b="1" dirty="0" err="1"/>
              <a:t>охорону</a:t>
            </a:r>
            <a:r>
              <a:rPr lang="ru-RU" b="1" dirty="0"/>
              <a:t> </a:t>
            </a:r>
            <a:r>
              <a:rPr lang="ru-RU" b="1" dirty="0" err="1"/>
              <a:t>дитинства</a:t>
            </a:r>
            <a:r>
              <a:rPr lang="ru-RU" b="1" dirty="0"/>
              <a:t>»</a:t>
            </a:r>
          </a:p>
          <a:p>
            <a:r>
              <a:rPr lang="uk-UA" b="1" dirty="0" smtClean="0"/>
              <a:t>Закон </a:t>
            </a:r>
            <a:r>
              <a:rPr lang="uk-UA" b="1" dirty="0"/>
              <a:t>України  «Про освіту» </a:t>
            </a:r>
          </a:p>
          <a:p>
            <a:pPr algn="just"/>
            <a:r>
              <a:rPr lang="uk-UA" b="1" dirty="0" smtClean="0"/>
              <a:t>Постанова </a:t>
            </a:r>
            <a:r>
              <a:rPr lang="uk-UA" b="1" dirty="0"/>
              <a:t>Кабінету Міністрів України </a:t>
            </a:r>
            <a:r>
              <a:rPr lang="ru-RU" b="1" dirty="0" err="1"/>
              <a:t>від</a:t>
            </a:r>
            <a:r>
              <a:rPr lang="ru-RU" b="1" dirty="0"/>
              <a:t> 30 </a:t>
            </a:r>
            <a:r>
              <a:rPr lang="ru-RU" b="1" dirty="0" err="1"/>
              <a:t>травня</a:t>
            </a:r>
            <a:r>
              <a:rPr lang="ru-RU" b="1" dirty="0"/>
              <a:t> 2018 р. № 453 «Про </a:t>
            </a:r>
            <a:r>
              <a:rPr lang="ru-RU" b="1" dirty="0" err="1"/>
              <a:t>затвердження</a:t>
            </a:r>
            <a:r>
              <a:rPr lang="ru-RU" b="1" dirty="0"/>
              <a:t> </a:t>
            </a:r>
            <a:r>
              <a:rPr lang="ru-RU" b="1" dirty="0" err="1"/>
              <a:t>Державної</a:t>
            </a:r>
            <a:r>
              <a:rPr lang="ru-RU" b="1" dirty="0"/>
              <a:t> </a:t>
            </a:r>
            <a:r>
              <a:rPr lang="ru-RU" b="1" dirty="0" err="1"/>
              <a:t>соціальної</a:t>
            </a:r>
            <a:r>
              <a:rPr lang="ru-RU" b="1" dirty="0"/>
              <a:t> </a:t>
            </a:r>
            <a:r>
              <a:rPr lang="ru-RU" b="1" dirty="0" err="1"/>
              <a:t>програми</a:t>
            </a:r>
            <a:r>
              <a:rPr lang="ru-RU" b="1" dirty="0"/>
              <a:t> “</a:t>
            </a:r>
            <a:r>
              <a:rPr lang="ru-RU" b="1" dirty="0" err="1"/>
              <a:t>Національний</a:t>
            </a:r>
            <a:r>
              <a:rPr lang="ru-RU" b="1" dirty="0"/>
              <a:t> план </a:t>
            </a:r>
            <a:r>
              <a:rPr lang="ru-RU" b="1" dirty="0" err="1"/>
              <a:t>дій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реалізації</a:t>
            </a:r>
            <a:r>
              <a:rPr lang="ru-RU" b="1" dirty="0"/>
              <a:t> </a:t>
            </a:r>
            <a:r>
              <a:rPr lang="ru-RU" b="1" dirty="0" err="1"/>
              <a:t>Конвенції</a:t>
            </a:r>
            <a:r>
              <a:rPr lang="ru-RU" b="1" dirty="0"/>
              <a:t> ООН про права </a:t>
            </a:r>
            <a:r>
              <a:rPr lang="ru-RU" b="1" dirty="0" err="1"/>
              <a:t>дитини</a:t>
            </a:r>
            <a:r>
              <a:rPr lang="ru-RU" b="1" dirty="0"/>
              <a:t>” на </a:t>
            </a:r>
            <a:r>
              <a:rPr lang="ru-RU" b="1" dirty="0" err="1"/>
              <a:t>період</a:t>
            </a:r>
            <a:r>
              <a:rPr lang="ru-RU" b="1" dirty="0"/>
              <a:t> до 2021 року»</a:t>
            </a:r>
          </a:p>
          <a:p>
            <a:pPr algn="just"/>
            <a:r>
              <a:rPr lang="uk-UA" b="1" dirty="0" smtClean="0"/>
              <a:t>Лист </a:t>
            </a:r>
            <a:r>
              <a:rPr lang="uk-UA" b="1" dirty="0"/>
              <a:t>Міністерства освіти і науки України від 07.08.2018 №1/9-486 «Про деякі питання організації в закладах освіти виховної роботи щодо безпеки й благополуччя дитини у 2018/2019 навчальному році»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Харківська область уходить до п’ятірки областей, звідки надійшла найбільша кількість звернень на гарячу лінію.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17887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346"/>
            <a:ext cx="32403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uk-UA" sz="2800" b="1" dirty="0" smtClean="0">
                <a:solidFill>
                  <a:srgbClr val="FF0000"/>
                </a:solidFill>
              </a:rPr>
              <a:t>Здобувачі освіти мають право на:</a:t>
            </a:r>
          </a:p>
          <a:p>
            <a:pPr fontAlgn="base"/>
            <a:endParaRPr lang="ru-RU" sz="2800" b="1" dirty="0" smtClean="0">
              <a:solidFill>
                <a:srgbClr val="FF0000"/>
              </a:solidFill>
            </a:endParaRPr>
          </a:p>
          <a:p>
            <a:pPr fontAlgn="base"/>
            <a:r>
              <a:rPr lang="ru-RU" sz="2800" b="1" dirty="0" err="1" smtClean="0"/>
              <a:t>повагу</a:t>
            </a:r>
            <a:r>
              <a:rPr lang="ru-RU" sz="2800" b="1" dirty="0" smtClean="0"/>
              <a:t> </a:t>
            </a:r>
            <a:r>
              <a:rPr lang="ru-RU" sz="2800" b="1" dirty="0" err="1"/>
              <a:t>людської</a:t>
            </a:r>
            <a:r>
              <a:rPr lang="ru-RU" sz="2800" b="1" dirty="0"/>
              <a:t> </a:t>
            </a:r>
            <a:r>
              <a:rPr lang="ru-RU" sz="2800" b="1" dirty="0" err="1"/>
              <a:t>гідності</a:t>
            </a:r>
            <a:r>
              <a:rPr lang="ru-RU" sz="2800" b="1" dirty="0"/>
              <a:t>;</a:t>
            </a:r>
          </a:p>
          <a:p>
            <a:pPr fontAlgn="base"/>
            <a:endParaRPr lang="ru-RU" sz="2800" b="1" dirty="0" smtClean="0"/>
          </a:p>
          <a:p>
            <a:pPr fontAlgn="base"/>
            <a:r>
              <a:rPr lang="ru-RU" sz="2800" b="1" dirty="0" err="1" smtClean="0"/>
              <a:t>захист</a:t>
            </a:r>
            <a:r>
              <a:rPr lang="ru-RU" sz="2800" b="1" dirty="0" smtClean="0"/>
              <a:t> … </a:t>
            </a:r>
            <a:r>
              <a:rPr lang="ru-RU" sz="2800" b="1" dirty="0" err="1" smtClean="0"/>
              <a:t>від</a:t>
            </a:r>
            <a:r>
              <a:rPr lang="ru-RU" sz="2800" b="1" dirty="0" smtClean="0"/>
              <a:t> </a:t>
            </a:r>
            <a:r>
              <a:rPr lang="ru-RU" sz="2800" b="1" dirty="0" err="1"/>
              <a:t>приниження</a:t>
            </a:r>
            <a:r>
              <a:rPr lang="ru-RU" sz="2800" b="1" dirty="0"/>
              <a:t> </a:t>
            </a:r>
            <a:r>
              <a:rPr lang="ru-RU" sz="2800" b="1" dirty="0" err="1"/>
              <a:t>честі</a:t>
            </a:r>
            <a:r>
              <a:rPr lang="ru-RU" sz="2800" b="1" dirty="0"/>
              <a:t> та </a:t>
            </a:r>
            <a:r>
              <a:rPr lang="ru-RU" sz="2800" b="1" dirty="0" err="1"/>
              <a:t>гідності</a:t>
            </a:r>
            <a:r>
              <a:rPr lang="ru-RU" sz="2800" b="1" dirty="0"/>
              <a:t>, будь-</a:t>
            </a:r>
            <a:r>
              <a:rPr lang="ru-RU" sz="2800" b="1" dirty="0" err="1"/>
              <a:t>яких</a:t>
            </a:r>
            <a:r>
              <a:rPr lang="ru-RU" sz="2800" b="1" dirty="0"/>
              <a:t> форм </a:t>
            </a:r>
            <a:r>
              <a:rPr lang="ru-RU" sz="2800" b="1" dirty="0" err="1"/>
              <a:t>насильства</a:t>
            </a:r>
            <a:r>
              <a:rPr lang="ru-RU" sz="2800" b="1" dirty="0"/>
              <a:t> та </a:t>
            </a:r>
            <a:r>
              <a:rPr lang="ru-RU" sz="2800" b="1" dirty="0" err="1"/>
              <a:t>експлуатації</a:t>
            </a:r>
            <a:r>
              <a:rPr lang="ru-RU" sz="2800" b="1" dirty="0"/>
              <a:t>, </a:t>
            </a:r>
            <a:r>
              <a:rPr lang="ru-RU" sz="2800" b="1" dirty="0" err="1"/>
              <a:t>дискримінації</a:t>
            </a:r>
            <a:r>
              <a:rPr lang="ru-RU" sz="2800" b="1" dirty="0"/>
              <a:t> за будь-</a:t>
            </a:r>
            <a:r>
              <a:rPr lang="ru-RU" sz="2800" b="1" dirty="0" err="1"/>
              <a:t>якою</a:t>
            </a:r>
            <a:r>
              <a:rPr lang="ru-RU" sz="2800" b="1" dirty="0"/>
              <a:t> </a:t>
            </a:r>
            <a:r>
              <a:rPr lang="ru-RU" sz="2800" b="1" dirty="0" err="1" smtClean="0"/>
              <a:t>ознакою</a:t>
            </a:r>
            <a:endParaRPr lang="ru-RU" sz="28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473574" y="120948"/>
            <a:ext cx="456292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3200" b="1" i="1" dirty="0" err="1">
                <a:solidFill>
                  <a:srgbClr val="FF0000"/>
                </a:solidFill>
              </a:rPr>
              <a:t>Стаття</a:t>
            </a: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53.</a:t>
            </a:r>
            <a:r>
              <a:rPr lang="ru-RU" sz="3200" b="1" i="1" dirty="0">
                <a:solidFill>
                  <a:srgbClr val="FF0000"/>
                </a:solidFill>
              </a:rPr>
              <a:t> 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pPr algn="just" fontAlgn="base"/>
            <a:endParaRPr lang="ru-RU" sz="3200" b="1" i="1" dirty="0" smtClean="0">
              <a:solidFill>
                <a:srgbClr val="FF0000"/>
              </a:solidFill>
            </a:endParaRPr>
          </a:p>
          <a:p>
            <a:pPr algn="just" fontAlgn="base"/>
            <a:r>
              <a:rPr lang="ru-RU" sz="3200" b="1" u="sng" dirty="0">
                <a:solidFill>
                  <a:schemeClr val="bg1"/>
                </a:solidFill>
                <a:hlinkClick r:id="rId3"/>
              </a:rPr>
              <a:t>Права</a:t>
            </a:r>
            <a:r>
              <a:rPr lang="ru-RU" sz="3200" b="1" u="sng" dirty="0">
                <a:solidFill>
                  <a:schemeClr val="bg1"/>
                </a:solidFill>
              </a:rPr>
              <a:t> та </a:t>
            </a:r>
            <a:r>
              <a:rPr lang="ru-RU" sz="3200" b="1" u="sng" dirty="0" err="1">
                <a:solidFill>
                  <a:schemeClr val="bg1"/>
                </a:solidFill>
              </a:rPr>
              <a:t>обов’язки</a:t>
            </a:r>
            <a:r>
              <a:rPr lang="ru-RU" sz="3200" b="1" u="sng" dirty="0">
                <a:solidFill>
                  <a:schemeClr val="bg1"/>
                </a:solidFill>
              </a:rPr>
              <a:t> </a:t>
            </a:r>
            <a:r>
              <a:rPr lang="ru-RU" sz="3200" b="1" u="sng" dirty="0" err="1">
                <a:solidFill>
                  <a:schemeClr val="bg1"/>
                </a:solidFill>
              </a:rPr>
              <a:t>здобувачів</a:t>
            </a:r>
            <a:r>
              <a:rPr lang="ru-RU" sz="3200" b="1" u="sng" dirty="0">
                <a:solidFill>
                  <a:schemeClr val="bg1"/>
                </a:solidFill>
              </a:rPr>
              <a:t> </a:t>
            </a:r>
            <a:r>
              <a:rPr lang="ru-RU" sz="3200" b="1" u="sng" dirty="0" smtClean="0">
                <a:solidFill>
                  <a:schemeClr val="bg1"/>
                </a:solidFill>
              </a:rPr>
              <a:t>освіти</a:t>
            </a:r>
            <a:endParaRPr lang="ru-RU" sz="3200" b="1" u="sng" dirty="0">
              <a:solidFill>
                <a:schemeClr val="bg1"/>
              </a:solidFill>
            </a:endParaRPr>
          </a:p>
        </p:txBody>
      </p:sp>
      <p:pic>
        <p:nvPicPr>
          <p:cNvPr id="2050" name="Picture 2" descr="Картинки по запросу право на навчання фот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100" y="2708920"/>
            <a:ext cx="57150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5299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El_Post\NEW\media\image1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358472"/>
            <a:ext cx="6019006" cy="720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524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Ð±ÑÐ»ÑÐ½Ð³ ÑÐ¾ÑÐ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51"/>
            <a:ext cx="4716016" cy="347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Ð°ÑÑÐ¸Ð½ÐºÐ¸ Ð¿Ð¾ Ð·Ð°Ð¿ÑÐ¾ÑÑ Ð±ÑÐ»ÑÐ½Ð³ ÑÐ¾ÑÐ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624"/>
            <a:ext cx="4427984" cy="345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Ð°ÑÑÐ¸Ð½ÐºÐ¸ Ð¿Ð¾ Ð·Ð°Ð¿ÑÐ¾ÑÑ Ð±ÑÐ»ÑÐ½Ð³ ÑÐ¾ÑÐ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1007"/>
            <a:ext cx="4716016" cy="339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ÐÐ°ÑÑÐ¸Ð½ÐºÐ¸ Ð¿Ð¾ Ð·Ð°Ð¿ÑÐ¾ÑÑ Ð±ÑÐ»ÑÐ½Ð³ ÑÐ¾ÑÐ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4427984" cy="339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527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ціональна лінія статистика-03.08.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84976" cy="7173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616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-2115616"/>
            <a:ext cx="12529392" cy="943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181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27"/>
            <a:ext cx="91440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uk-UA" sz="2400" b="1" dirty="0">
                <a:solidFill>
                  <a:srgbClr val="FF0000"/>
                </a:solidFill>
              </a:rPr>
              <a:t>ПОРЯДОК</a:t>
            </a:r>
            <a:r>
              <a:rPr lang="ru-RU" sz="2400" b="1" dirty="0">
                <a:solidFill>
                  <a:srgbClr val="FF0000"/>
                </a:solidFill>
              </a:rPr>
              <a:t> </a:t>
            </a:r>
            <a:r>
              <a:rPr lang="uk-UA" sz="2400" b="1" dirty="0">
                <a:solidFill>
                  <a:srgbClr val="FF0000"/>
                </a:solidFill>
              </a:rPr>
              <a:t/>
            </a:r>
            <a:br>
              <a:rPr lang="uk-UA" sz="2400" b="1" dirty="0">
                <a:solidFill>
                  <a:srgbClr val="FF0000"/>
                </a:solidFill>
              </a:rPr>
            </a:br>
            <a:r>
              <a:rPr lang="uk-UA" sz="2400" b="1" dirty="0">
                <a:solidFill>
                  <a:srgbClr val="FF0000"/>
                </a:solidFill>
              </a:rPr>
              <a:t>розгляду звернень та повідомлень з приводу жорстокого поводження з дітьми або загрози його вчинення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fontAlgn="base"/>
            <a:r>
              <a:rPr lang="uk-UA" b="1" dirty="0">
                <a:solidFill>
                  <a:srgbClr val="FF0000"/>
                </a:solidFill>
              </a:rPr>
              <a:t>(наказ Міністерства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uk-UA" b="1" dirty="0">
                <a:solidFill>
                  <a:srgbClr val="FF0000"/>
                </a:solidFill>
              </a:rPr>
              <a:t>соціальної політики України,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uk-UA" b="1" dirty="0">
                <a:solidFill>
                  <a:srgbClr val="FF0000"/>
                </a:solidFill>
              </a:rPr>
              <a:t/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uk-UA" b="1" dirty="0">
                <a:solidFill>
                  <a:srgbClr val="FF0000"/>
                </a:solidFill>
              </a:rPr>
              <a:t>Міністерства внутрішніх справ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uk-UA" b="1" dirty="0">
                <a:solidFill>
                  <a:srgbClr val="FF0000"/>
                </a:solidFill>
              </a:rPr>
              <a:t>України,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uk-UA" b="1" dirty="0">
                <a:solidFill>
                  <a:srgbClr val="FF0000"/>
                </a:solidFill>
              </a:rPr>
              <a:t/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uk-UA" b="1" dirty="0">
                <a:solidFill>
                  <a:srgbClr val="FF0000"/>
                </a:solidFill>
              </a:rPr>
              <a:t>Міністерства освіти і науки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uk-UA" b="1" dirty="0">
                <a:solidFill>
                  <a:srgbClr val="FF0000"/>
                </a:solidFill>
              </a:rPr>
              <a:t>України,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uk-UA" b="1" dirty="0">
                <a:solidFill>
                  <a:srgbClr val="FF0000"/>
                </a:solidFill>
              </a:rPr>
              <a:t/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uk-UA" b="1" dirty="0">
                <a:solidFill>
                  <a:srgbClr val="FF0000"/>
                </a:solidFill>
              </a:rPr>
              <a:t>Міністерства охорони здоров’я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uk-UA" b="1" dirty="0">
                <a:solidFill>
                  <a:srgbClr val="FF0000"/>
                </a:solidFill>
              </a:rPr>
              <a:t>України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uk-UA" b="1" dirty="0">
                <a:solidFill>
                  <a:srgbClr val="FF0000"/>
                </a:solidFill>
              </a:rPr>
              <a:t/>
            </a:r>
            <a:br>
              <a:rPr lang="uk-UA" b="1" dirty="0">
                <a:solidFill>
                  <a:srgbClr val="FF0000"/>
                </a:solidFill>
              </a:rPr>
            </a:br>
            <a:r>
              <a:rPr lang="uk-UA" b="1" dirty="0">
                <a:solidFill>
                  <a:srgbClr val="FF0000"/>
                </a:solidFill>
              </a:rPr>
              <a:t>19.08.2014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uk-UA" b="1" dirty="0">
                <a:solidFill>
                  <a:srgbClr val="FF0000"/>
                </a:solidFill>
              </a:rPr>
              <a:t> № 564/836/945/577)</a:t>
            </a:r>
            <a:endParaRPr lang="ru-RU" b="1" dirty="0">
              <a:solidFill>
                <a:srgbClr val="FF0000"/>
              </a:solidFill>
            </a:endParaRPr>
          </a:p>
          <a:p>
            <a:pPr fontAlgn="base"/>
            <a:r>
              <a:rPr lang="ru-RU" sz="2000" b="1" dirty="0" err="1"/>
              <a:t>Заклади</a:t>
            </a:r>
            <a:r>
              <a:rPr lang="ru-RU" sz="2000" b="1" dirty="0"/>
              <a:t> освіти</a:t>
            </a:r>
            <a:r>
              <a:rPr lang="ru-RU" sz="2000" b="1" dirty="0" smtClean="0"/>
              <a:t>:</a:t>
            </a:r>
          </a:p>
          <a:p>
            <a:pPr fontAlgn="base"/>
            <a:endParaRPr lang="ru-RU" sz="2000" b="1" dirty="0"/>
          </a:p>
          <a:p>
            <a:pPr fontAlgn="base"/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приймання</a:t>
            </a:r>
            <a:r>
              <a:rPr lang="ru-RU" dirty="0"/>
              <a:t> </a:t>
            </a:r>
            <a:r>
              <a:rPr lang="ru-RU" dirty="0" err="1"/>
              <a:t>звернень</a:t>
            </a:r>
            <a:r>
              <a:rPr lang="ru-RU" dirty="0"/>
              <a:t> та </a:t>
            </a:r>
            <a:r>
              <a:rPr lang="ru-RU" dirty="0" err="1"/>
              <a:t>повідомлень</a:t>
            </a:r>
            <a:r>
              <a:rPr lang="ru-RU" dirty="0"/>
              <a:t> про </a:t>
            </a:r>
            <a:r>
              <a:rPr lang="ru-RU" dirty="0" err="1"/>
              <a:t>випадки</a:t>
            </a:r>
            <a:r>
              <a:rPr lang="ru-RU" dirty="0"/>
              <a:t> </a:t>
            </a:r>
            <a:r>
              <a:rPr lang="ru-RU" dirty="0" err="1"/>
              <a:t>жорстокого</a:t>
            </a:r>
            <a:r>
              <a:rPr lang="ru-RU" dirty="0"/>
              <a:t> </a:t>
            </a:r>
            <a:r>
              <a:rPr lang="ru-RU" dirty="0" err="1"/>
              <a:t>поводження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;</a:t>
            </a:r>
          </a:p>
          <a:p>
            <a:pPr fontAlgn="base"/>
            <a:r>
              <a:rPr lang="ru-RU" dirty="0" err="1"/>
              <a:t>терміново</a:t>
            </a:r>
            <a:r>
              <a:rPr lang="ru-RU" dirty="0"/>
              <a:t> (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доби</a:t>
            </a:r>
            <a:r>
              <a:rPr lang="ru-RU" dirty="0"/>
              <a:t>) </a:t>
            </a:r>
            <a:r>
              <a:rPr lang="ru-RU" dirty="0" err="1"/>
              <a:t>передають</a:t>
            </a:r>
            <a:r>
              <a:rPr lang="ru-RU" dirty="0"/>
              <a:t> </a:t>
            </a:r>
            <a:r>
              <a:rPr lang="ru-RU" dirty="0" err="1"/>
              <a:t>повідомлення</a:t>
            </a:r>
            <a:r>
              <a:rPr lang="ru-RU" dirty="0"/>
              <a:t> у </a:t>
            </a:r>
            <a:r>
              <a:rPr lang="ru-RU" dirty="0" err="1"/>
              <a:t>письмовій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до </a:t>
            </a:r>
            <a:r>
              <a:rPr lang="ru-RU" dirty="0" err="1"/>
              <a:t>служби</a:t>
            </a:r>
            <a:r>
              <a:rPr lang="ru-RU" dirty="0"/>
              <a:t> у справах </a:t>
            </a:r>
            <a:r>
              <a:rPr lang="ru-RU" dirty="0" err="1"/>
              <a:t>дітей</a:t>
            </a:r>
            <a:r>
              <a:rPr lang="ru-RU" dirty="0"/>
              <a:t>,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справ про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жорстокого</a:t>
            </a:r>
            <a:r>
              <a:rPr lang="ru-RU" dirty="0"/>
              <a:t> </a:t>
            </a:r>
            <a:r>
              <a:rPr lang="ru-RU" dirty="0" err="1"/>
              <a:t>поводження</a:t>
            </a:r>
            <a:r>
              <a:rPr lang="ru-RU" dirty="0"/>
              <a:t> з </a:t>
            </a:r>
            <a:r>
              <a:rPr lang="ru-RU" dirty="0" err="1"/>
              <a:t>дитиною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загрозу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вчинення</a:t>
            </a:r>
            <a:r>
              <a:rPr lang="ru-RU" dirty="0"/>
              <a:t>;</a:t>
            </a:r>
          </a:p>
          <a:p>
            <a:pPr fontAlgn="base"/>
            <a:r>
              <a:rPr lang="ru-RU" dirty="0"/>
              <a:t>у межах </a:t>
            </a:r>
            <a:r>
              <a:rPr lang="ru-RU" dirty="0" err="1"/>
              <a:t>компетенції</a:t>
            </a:r>
            <a:r>
              <a:rPr lang="ru-RU" dirty="0"/>
              <a:t> </a:t>
            </a:r>
            <a:r>
              <a:rPr lang="ru-RU" dirty="0" err="1"/>
              <a:t>вживають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і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фактів</a:t>
            </a:r>
            <a:r>
              <a:rPr lang="ru-RU" dirty="0"/>
              <a:t> </a:t>
            </a:r>
            <a:r>
              <a:rPr lang="ru-RU" dirty="0" err="1"/>
              <a:t>жорстокого</a:t>
            </a:r>
            <a:r>
              <a:rPr lang="ru-RU" dirty="0"/>
              <a:t> </a:t>
            </a:r>
            <a:r>
              <a:rPr lang="ru-RU" dirty="0" err="1"/>
              <a:t>поводження</a:t>
            </a:r>
            <a:r>
              <a:rPr lang="ru-RU" dirty="0"/>
              <a:t> з </a:t>
            </a:r>
            <a:r>
              <a:rPr lang="ru-RU" dirty="0" err="1"/>
              <a:t>дітьми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загрози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вчинення</a:t>
            </a:r>
            <a:r>
              <a:rPr lang="ru-RU" dirty="0"/>
              <a:t> в закладах освіти;</a:t>
            </a:r>
          </a:p>
          <a:p>
            <a:pPr fontAlgn="base"/>
            <a:r>
              <a:rPr lang="ru-RU" dirty="0" err="1"/>
              <a:t>організовують</a:t>
            </a:r>
            <a:r>
              <a:rPr lang="ru-RU" dirty="0"/>
              <a:t> роботу </a:t>
            </a:r>
            <a:r>
              <a:rPr lang="ru-RU" dirty="0" err="1"/>
              <a:t>психологічної</a:t>
            </a:r>
            <a:r>
              <a:rPr lang="ru-RU" dirty="0"/>
              <a:t> </a:t>
            </a:r>
            <a:r>
              <a:rPr lang="ru-RU" dirty="0" err="1"/>
              <a:t>служби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освіти з </a:t>
            </a:r>
            <a:r>
              <a:rPr lang="ru-RU" dirty="0" err="1"/>
              <a:t>дітьми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постраждали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жорстокого</a:t>
            </a:r>
            <a:r>
              <a:rPr lang="ru-RU" dirty="0"/>
              <a:t> </a:t>
            </a:r>
            <a:r>
              <a:rPr lang="ru-RU" dirty="0" err="1"/>
              <a:t>поводження</a:t>
            </a:r>
            <a:r>
              <a:rPr lang="ru-RU" dirty="0"/>
              <a:t>;</a:t>
            </a:r>
          </a:p>
          <a:p>
            <a:pPr fontAlgn="base"/>
            <a:r>
              <a:rPr lang="ru-RU" dirty="0" err="1"/>
              <a:t>проводять</a:t>
            </a:r>
            <a:r>
              <a:rPr lang="ru-RU" dirty="0"/>
              <a:t> </a:t>
            </a:r>
            <a:r>
              <a:rPr lang="ru-RU" dirty="0" err="1"/>
              <a:t>роз’яснювальну</a:t>
            </a:r>
            <a:r>
              <a:rPr lang="ru-RU" dirty="0"/>
              <a:t> роботу з батьками та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учасниками</a:t>
            </a:r>
            <a:r>
              <a:rPr lang="ru-RU" dirty="0"/>
              <a:t> </a:t>
            </a:r>
            <a:r>
              <a:rPr lang="ru-RU" dirty="0" err="1"/>
              <a:t>навчально-виховного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запобігання</a:t>
            </a:r>
            <a:r>
              <a:rPr lang="ru-RU" dirty="0"/>
              <a:t>, </a:t>
            </a:r>
            <a:r>
              <a:rPr lang="ru-RU" dirty="0" err="1"/>
              <a:t>протидії</a:t>
            </a:r>
            <a:r>
              <a:rPr lang="ru-RU" dirty="0"/>
              <a:t> </a:t>
            </a:r>
            <a:r>
              <a:rPr lang="ru-RU" dirty="0" err="1"/>
              <a:t>негативним</a:t>
            </a:r>
            <a:r>
              <a:rPr lang="ru-RU" dirty="0"/>
              <a:t> </a:t>
            </a:r>
            <a:r>
              <a:rPr lang="ru-RU" dirty="0" err="1"/>
              <a:t>наслідкам</a:t>
            </a:r>
            <a:r>
              <a:rPr lang="ru-RU" dirty="0"/>
              <a:t> </a:t>
            </a:r>
            <a:r>
              <a:rPr lang="ru-RU" dirty="0" err="1"/>
              <a:t>жорстокого</a:t>
            </a:r>
            <a:r>
              <a:rPr lang="ru-RU" dirty="0"/>
              <a:t> </a:t>
            </a:r>
            <a:r>
              <a:rPr lang="ru-RU" dirty="0" err="1"/>
              <a:t>поводження</a:t>
            </a:r>
            <a:r>
              <a:rPr lang="ru-RU" dirty="0"/>
              <a:t> з </a:t>
            </a:r>
            <a:r>
              <a:rPr lang="ru-RU" dirty="0" err="1"/>
              <a:t>дітьми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71087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ÑÑÐ¸Ð½ÐºÐ¸ Ð¿Ð¾ Ð·Ð°Ð¿ÑÐ¾ÑÑ Ð±ÑÐ»ÑÐ½Ð³ ÑÐ¾ÑÐ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81214"/>
            <a:ext cx="9649072" cy="711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84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TM01859865[[fn=Порядок]]</Template>
  <TotalTime>140</TotalTime>
  <Words>485</Words>
  <Application>Microsoft Office PowerPoint</Application>
  <PresentationFormat>Экран (4:3)</PresentationFormat>
  <Paragraphs>51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Kilter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Заступник директора</dc:creator>
  <cp:lastModifiedBy>Віцько </cp:lastModifiedBy>
  <cp:revision>17</cp:revision>
  <cp:lastPrinted>2018-10-24T14:50:49Z</cp:lastPrinted>
  <dcterms:created xsi:type="dcterms:W3CDTF">2018-10-24T12:50:03Z</dcterms:created>
  <dcterms:modified xsi:type="dcterms:W3CDTF">2018-10-29T15:11:00Z</dcterms:modified>
</cp:coreProperties>
</file>