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8"/>
  </p:notesMasterIdLst>
  <p:sldIdLst>
    <p:sldId id="256" r:id="rId2"/>
    <p:sldId id="269" r:id="rId3"/>
    <p:sldId id="277" r:id="rId4"/>
    <p:sldId id="259" r:id="rId5"/>
    <p:sldId id="271" r:id="rId6"/>
    <p:sldId id="280" r:id="rId7"/>
    <p:sldId id="262" r:id="rId8"/>
    <p:sldId id="288" r:id="rId9"/>
    <p:sldId id="279" r:id="rId10"/>
    <p:sldId id="282" r:id="rId11"/>
    <p:sldId id="285" r:id="rId12"/>
    <p:sldId id="264" r:id="rId13"/>
    <p:sldId id="283" r:id="rId14"/>
    <p:sldId id="294" r:id="rId15"/>
    <p:sldId id="278" r:id="rId16"/>
    <p:sldId id="29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4411" autoAdjust="0"/>
  </p:normalViewPr>
  <p:slideViewPr>
    <p:cSldViewPr>
      <p:cViewPr varScale="1">
        <p:scale>
          <a:sx n="97" d="100"/>
          <a:sy n="97" d="100"/>
        </p:scale>
        <p:origin x="-114" y="-1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51557C-4F2B-4DE7-8DB8-849B4190532C}" type="datetimeFigureOut">
              <a:rPr lang="ru-RU" smtClean="0"/>
              <a:pPr/>
              <a:t>03.10.2017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155AF3-140D-4463-86FD-370871CF5BF9}"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E975BAE7-A21D-4502-8730-2E6B2EC95B9A}"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spd="slow">
    <p:checker dir="vert"/>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E975BAE7-A21D-4502-8730-2E6B2EC95B9A}"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hecker dir="vert"/>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975BAE7-A21D-4502-8730-2E6B2EC95B9A}" type="slidenum">
              <a:rPr lang="ru-RU" smtClean="0"/>
              <a:pPr/>
              <a:t>‹#›</a:t>
            </a:fld>
            <a:endParaRPr lang="ru-RU"/>
          </a:p>
        </p:txBody>
      </p:sp>
    </p:spTree>
  </p:cSld>
  <p:clrMapOvr>
    <a:masterClrMapping/>
  </p:clrMapOvr>
  <p:transition spd="slow">
    <p:checker dir="vert"/>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109AC75-1293-48A7-9FD6-A667EDE14463}" type="datetimeFigureOut">
              <a:rPr lang="ru-RU" smtClean="0"/>
              <a:pPr/>
              <a:t>03.10.2017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E975BAE7-A21D-4502-8730-2E6B2EC95B9A}"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transition spd="slow">
    <p:checker dir="vert"/>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109AC75-1293-48A7-9FD6-A667EDE14463}" type="datetimeFigureOut">
              <a:rPr lang="ru-RU" smtClean="0"/>
              <a:pPr/>
              <a:t>03.10.2017</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E975BAE7-A21D-4502-8730-2E6B2EC95B9A}"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checker dir="vert"/>
    <p:sndAc>
      <p:stSnd>
        <p:snd r:embed="rId13" name="chimes.wav"/>
      </p:stSnd>
    </p:sndAc>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audio" Target="../media/audio1.wav"/><Relationship Id="rId1"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audio" Target="../media/audio1.wav"/><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audio" Target="../media/audio1.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5214950"/>
            <a:ext cx="8501122" cy="1500198"/>
          </a:xfrm>
        </p:spPr>
        <p:txBody>
          <a:bodyPr>
            <a:noAutofit/>
          </a:bodyPr>
          <a:lstStyle/>
          <a:p>
            <a:r>
              <a:rPr lang="ru-RU" sz="4800"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Креативні</a:t>
            </a:r>
            <a:r>
              <a:rPr lang="ru-RU" sz="48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 </a:t>
            </a:r>
            <a:r>
              <a:rPr lang="ru-RU" sz="4800"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форми</a:t>
            </a:r>
            <a:r>
              <a:rPr lang="ru-RU" sz="48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 </a:t>
            </a:r>
            <a:r>
              <a:rPr lang="ru-RU" sz="4800"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роботи</a:t>
            </a:r>
            <a:r>
              <a:rPr lang="ru-RU" sz="48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 в </a:t>
            </a:r>
            <a:r>
              <a:rPr lang="ru-RU" sz="4800" b="1"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шкіль</a:t>
            </a:r>
            <a:r>
              <a:rPr lang="uk-UA" sz="48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rPr>
              <a:t>ній бібліотеці</a:t>
            </a:r>
            <a:endParaRPr lang="ru-RU" sz="48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Monotype Corsiva" pitchFamily="66" charset="0"/>
            </a:endParaRPr>
          </a:p>
        </p:txBody>
      </p:sp>
      <p:pic>
        <p:nvPicPr>
          <p:cNvPr id="1030" name="Picture 6" descr="C:\Documents and Settings\Библиотека\Рабочий стол\62212640_pos1.jpg"/>
          <p:cNvPicPr>
            <a:picLocks noChangeAspect="1" noChangeArrowheads="1"/>
          </p:cNvPicPr>
          <p:nvPr/>
        </p:nvPicPr>
        <p:blipFill>
          <a:blip r:embed="rId3" cstate="print"/>
          <a:srcRect/>
          <a:stretch>
            <a:fillRect/>
          </a:stretch>
        </p:blipFill>
        <p:spPr bwMode="auto">
          <a:xfrm>
            <a:off x="785786" y="500042"/>
            <a:ext cx="7500990" cy="4500594"/>
          </a:xfrm>
          <a:prstGeom prst="rect">
            <a:avLst/>
          </a:prstGeom>
          <a:noFill/>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3" cstate="print"/>
          <a:srcRect/>
          <a:stretch>
            <a:fillRect/>
          </a:stretch>
        </p:blipFill>
        <p:spPr bwMode="auto">
          <a:xfrm>
            <a:off x="142844" y="3286124"/>
            <a:ext cx="4286280" cy="3357586"/>
          </a:xfrm>
          <a:prstGeom prst="rect">
            <a:avLst/>
          </a:prstGeom>
          <a:noFill/>
          <a:ln w="9525">
            <a:noFill/>
            <a:miter lim="800000"/>
            <a:headEnd/>
            <a:tailEnd/>
          </a:ln>
          <a:effectLst/>
        </p:spPr>
      </p:pic>
      <p:pic>
        <p:nvPicPr>
          <p:cNvPr id="6" name="Picture 6"/>
          <p:cNvPicPr>
            <a:picLocks noChangeAspect="1" noChangeArrowheads="1"/>
          </p:cNvPicPr>
          <p:nvPr/>
        </p:nvPicPr>
        <p:blipFill>
          <a:blip r:embed="rId4" cstate="print"/>
          <a:srcRect/>
          <a:stretch>
            <a:fillRect/>
          </a:stretch>
        </p:blipFill>
        <p:spPr bwMode="auto">
          <a:xfrm>
            <a:off x="1285852" y="142852"/>
            <a:ext cx="6643734" cy="3000397"/>
          </a:xfrm>
          <a:prstGeom prst="rect">
            <a:avLst/>
          </a:prstGeom>
          <a:noFill/>
          <a:ln w="9525">
            <a:noFill/>
            <a:miter lim="800000"/>
            <a:headEnd/>
            <a:tailEnd/>
          </a:ln>
          <a:effectLst/>
        </p:spPr>
      </p:pic>
      <p:pic>
        <p:nvPicPr>
          <p:cNvPr id="7" name="Picture 3"/>
          <p:cNvPicPr>
            <a:picLocks noChangeAspect="1" noChangeArrowheads="1"/>
          </p:cNvPicPr>
          <p:nvPr/>
        </p:nvPicPr>
        <p:blipFill>
          <a:blip r:embed="rId5" cstate="print"/>
          <a:srcRect/>
          <a:stretch>
            <a:fillRect/>
          </a:stretch>
        </p:blipFill>
        <p:spPr bwMode="auto">
          <a:xfrm>
            <a:off x="4572000" y="3286124"/>
            <a:ext cx="4494123" cy="3386159"/>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500034" y="332656"/>
            <a:ext cx="8429684" cy="1584176"/>
          </a:xfrm>
        </p:spPr>
        <p:txBody>
          <a:bodyPr>
            <a:normAutofit/>
          </a:bodyPr>
          <a:lstStyle/>
          <a:p>
            <a:pPr algn="ctr"/>
            <a:r>
              <a:rPr lang="uk-UA" sz="2800" b="1" dirty="0" smtClean="0">
                <a:latin typeface="Times New Roman" pitchFamily="18" charset="0"/>
                <a:cs typeface="Times New Roman" pitchFamily="18" charset="0"/>
              </a:rPr>
              <a:t>Креативний  підхід  до  оформлення полиці  у  вигляді  карти  України</a:t>
            </a:r>
            <a:endParaRPr lang="ru-RU" sz="2800" b="1" dirty="0">
              <a:latin typeface="Times New Roman" pitchFamily="18" charset="0"/>
              <a:cs typeface="Times New Roman" pitchFamily="18" charset="0"/>
            </a:endParaRPr>
          </a:p>
        </p:txBody>
      </p:sp>
      <p:sp>
        <p:nvSpPr>
          <p:cNvPr id="4" name="Подзаголовок 3"/>
          <p:cNvSpPr>
            <a:spLocks noGrp="1"/>
          </p:cNvSpPr>
          <p:nvPr>
            <p:ph type="subTitle" idx="1"/>
          </p:nvPr>
        </p:nvSpPr>
        <p:spPr>
          <a:xfrm>
            <a:off x="357158" y="6021288"/>
            <a:ext cx="8286808" cy="576064"/>
          </a:xfrm>
        </p:spPr>
        <p:txBody>
          <a:bodyPr>
            <a:normAutofit/>
          </a:bodyPr>
          <a:lstStyle/>
          <a:p>
            <a:r>
              <a:rPr lang="uk-UA" dirty="0" smtClean="0"/>
              <a:t>                            Карта поділена на області.</a:t>
            </a:r>
            <a:endParaRPr lang="ru-RU" dirty="0"/>
          </a:p>
        </p:txBody>
      </p:sp>
      <p:pic>
        <p:nvPicPr>
          <p:cNvPr id="5" name="Picture 2"/>
          <p:cNvPicPr>
            <a:picLocks noChangeAspect="1" noChangeArrowheads="1"/>
          </p:cNvPicPr>
          <p:nvPr/>
        </p:nvPicPr>
        <p:blipFill>
          <a:blip r:embed="rId3" cstate="print"/>
          <a:srcRect/>
          <a:stretch>
            <a:fillRect/>
          </a:stretch>
        </p:blipFill>
        <p:spPr bwMode="auto">
          <a:xfrm>
            <a:off x="1043608" y="2060848"/>
            <a:ext cx="6652744" cy="3650178"/>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amond(in)">
                                      <p:cBhvr>
                                        <p:cTn id="7" dur="20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amond(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01752" y="116632"/>
            <a:ext cx="8686800" cy="1181816"/>
          </a:xfrm>
        </p:spPr>
        <p:txBody>
          <a:bodyPr>
            <a:noAutofit/>
          </a:bodyPr>
          <a:lstStyle/>
          <a:p>
            <a:r>
              <a:rPr lang="ru-RU" sz="2800" b="1" dirty="0" err="1" smtClean="0">
                <a:latin typeface="Times New Roman" pitchFamily="18" charset="0"/>
                <a:cs typeface="Times New Roman" pitchFamily="18" charset="0"/>
              </a:rPr>
              <a:t>Бібліотечне</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обслуговування</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сучасні</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підходи</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і</a:t>
            </a:r>
            <a:r>
              <a:rPr lang="ru-RU" sz="2800" b="1" dirty="0" smtClean="0">
                <a:latin typeface="Times New Roman" pitchFamily="18" charset="0"/>
                <a:cs typeface="Times New Roman" pitchFamily="18" charset="0"/>
              </a:rPr>
              <a:t>  </a:t>
            </a:r>
            <a:r>
              <a:rPr lang="ru-RU" sz="2800" b="1" dirty="0" err="1" smtClean="0">
                <a:latin typeface="Times New Roman" pitchFamily="18" charset="0"/>
                <a:cs typeface="Times New Roman" pitchFamily="18" charset="0"/>
              </a:rPr>
              <a:t>проблеми</a:t>
            </a:r>
            <a:endParaRPr lang="ru-RU" sz="2800" b="1" dirty="0">
              <a:latin typeface="Times New Roman" pitchFamily="18" charset="0"/>
              <a:cs typeface="Times New Roman" pitchFamily="18" charset="0"/>
            </a:endParaRPr>
          </a:p>
        </p:txBody>
      </p:sp>
      <p:sp>
        <p:nvSpPr>
          <p:cNvPr id="7" name="Прямоугольник 6"/>
          <p:cNvSpPr/>
          <p:nvPr/>
        </p:nvSpPr>
        <p:spPr>
          <a:xfrm rot="10574815" flipV="1">
            <a:off x="8880" y="1421229"/>
            <a:ext cx="8858280" cy="646331"/>
          </a:xfrm>
          <a:prstGeom prst="rect">
            <a:avLst/>
          </a:prstGeom>
        </p:spPr>
        <p:txBody>
          <a:bodyPr wrap="square">
            <a:spAutoFit/>
          </a:bodyPr>
          <a:lstStyle/>
          <a:p>
            <a:r>
              <a:rPr lang="ru-RU" b="1" dirty="0" err="1" smtClean="0">
                <a:latin typeface="Times New Roman" pitchFamily="18" charset="0"/>
                <a:cs typeface="Times New Roman" pitchFamily="18" charset="0"/>
              </a:rPr>
              <a:t>Серед</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першочергових</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найбільш</a:t>
            </a:r>
            <a:r>
              <a:rPr lang="ru-RU" b="1" dirty="0" smtClean="0">
                <a:latin typeface="Times New Roman" pitchFamily="18" charset="0"/>
                <a:cs typeface="Times New Roman" pitchFamily="18" charset="0"/>
              </a:rPr>
              <a:t> дорогих </a:t>
            </a:r>
            <a:r>
              <a:rPr lang="ru-RU" b="1" dirty="0" err="1" smtClean="0">
                <a:latin typeface="Times New Roman" pitchFamily="18" charset="0"/>
                <a:cs typeface="Times New Roman" pitchFamily="18" charset="0"/>
              </a:rPr>
              <a:t>заходів</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потрібних</a:t>
            </a:r>
            <a:r>
              <a:rPr lang="ru-RU" b="1" dirty="0" smtClean="0">
                <a:latin typeface="Times New Roman" pitchFamily="18" charset="0"/>
                <a:cs typeface="Times New Roman" pitchFamily="18" charset="0"/>
              </a:rPr>
              <a:t> для кардинального </a:t>
            </a:r>
            <a:r>
              <a:rPr lang="ru-RU" b="1" dirty="0" err="1" smtClean="0">
                <a:latin typeface="Times New Roman" pitchFamily="18" charset="0"/>
                <a:cs typeface="Times New Roman" pitchFamily="18" charset="0"/>
              </a:rPr>
              <a:t>поліпшення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бібліотечного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обслуговування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виділяються</a:t>
            </a:r>
            <a:r>
              <a:rPr lang="ru-RU" b="1" dirty="0" smtClean="0">
                <a:latin typeface="Times New Roman" pitchFamily="18" charset="0"/>
                <a:cs typeface="Times New Roman" pitchFamily="18" charset="0"/>
              </a:rPr>
              <a:t> три:</a:t>
            </a:r>
            <a:endParaRPr lang="ru-RU" b="1" dirty="0">
              <a:latin typeface="Times New Roman" pitchFamily="18" charset="0"/>
              <a:cs typeface="Times New Roman" pitchFamily="18" charset="0"/>
            </a:endParaRPr>
          </a:p>
        </p:txBody>
      </p:sp>
      <p:sp>
        <p:nvSpPr>
          <p:cNvPr id="9" name="Прямоугольник 8"/>
          <p:cNvSpPr/>
          <p:nvPr/>
        </p:nvSpPr>
        <p:spPr>
          <a:xfrm>
            <a:off x="2500298" y="3214686"/>
            <a:ext cx="2955628" cy="369332"/>
          </a:xfrm>
          <a:prstGeom prst="rect">
            <a:avLst/>
          </a:prstGeom>
        </p:spPr>
        <p:txBody>
          <a:bodyPr wrap="square">
            <a:spAutoFit/>
          </a:bodyPr>
          <a:lstStyle/>
          <a:p>
            <a:r>
              <a:rPr lang="ru-RU" dirty="0" smtClean="0"/>
              <a:t> </a:t>
            </a:r>
            <a:endParaRPr lang="ru-RU" dirty="0"/>
          </a:p>
        </p:txBody>
      </p:sp>
      <p:sp>
        <p:nvSpPr>
          <p:cNvPr id="10" name="Прямоугольник 9"/>
          <p:cNvSpPr/>
          <p:nvPr/>
        </p:nvSpPr>
        <p:spPr>
          <a:xfrm>
            <a:off x="2286000" y="2348880"/>
            <a:ext cx="4572000" cy="1200329"/>
          </a:xfrm>
          <a:prstGeom prst="rect">
            <a:avLst/>
          </a:prstGeom>
        </p:spPr>
        <p:txBody>
          <a:bodyPr wrap="square">
            <a:spAutoFit/>
          </a:bodyPr>
          <a:lstStyle/>
          <a:p>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Технологічне</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переозброєння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Встановлення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гідної</a:t>
            </a:r>
            <a:r>
              <a:rPr lang="ru-RU" b="1" dirty="0" smtClean="0">
                <a:latin typeface="Times New Roman" pitchFamily="18" charset="0"/>
                <a:cs typeface="Times New Roman" pitchFamily="18" charset="0"/>
              </a:rPr>
              <a:t> оплати </a:t>
            </a:r>
            <a:r>
              <a:rPr lang="ru-RU" b="1" dirty="0" err="1" smtClean="0">
                <a:latin typeface="Times New Roman" pitchFamily="18" charset="0"/>
                <a:cs typeface="Times New Roman" pitchFamily="18" charset="0"/>
              </a:rPr>
              <a:t>праці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бібліотекарів</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Повноцінне</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формування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фондів</a:t>
            </a:r>
            <a:endParaRPr lang="ru-RU" b="1" dirty="0">
              <a:latin typeface="Times New Roman" pitchFamily="18" charset="0"/>
              <a:cs typeface="Times New Roman" pitchFamily="18" charset="0"/>
            </a:endParaRPr>
          </a:p>
        </p:txBody>
      </p:sp>
      <p:sp>
        <p:nvSpPr>
          <p:cNvPr id="11" name="Прямоугольник 10"/>
          <p:cNvSpPr/>
          <p:nvPr/>
        </p:nvSpPr>
        <p:spPr>
          <a:xfrm flipV="1">
            <a:off x="285720" y="5066709"/>
            <a:ext cx="8858280" cy="369332"/>
          </a:xfrm>
          <a:prstGeom prst="rect">
            <a:avLst/>
          </a:prstGeom>
        </p:spPr>
        <p:txBody>
          <a:bodyPr wrap="square">
            <a:spAutoFit/>
          </a:bodyPr>
          <a:lstStyle/>
          <a:p>
            <a:r>
              <a:rPr lang="ru-RU" dirty="0" smtClean="0"/>
              <a:t>.</a:t>
            </a:r>
            <a:endParaRPr lang="ru-RU" dirty="0"/>
          </a:p>
        </p:txBody>
      </p:sp>
      <p:pic>
        <p:nvPicPr>
          <p:cNvPr id="2051" name="Picture 3"/>
          <p:cNvPicPr>
            <a:picLocks noChangeAspect="1" noChangeArrowheads="1"/>
          </p:cNvPicPr>
          <p:nvPr/>
        </p:nvPicPr>
        <p:blipFill>
          <a:blip r:embed="rId3" cstate="print"/>
          <a:srcRect/>
          <a:stretch>
            <a:fillRect/>
          </a:stretch>
        </p:blipFill>
        <p:spPr bwMode="auto">
          <a:xfrm>
            <a:off x="179512" y="3717032"/>
            <a:ext cx="2571768" cy="2833692"/>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cstate="print"/>
          <a:srcRect/>
          <a:stretch>
            <a:fillRect/>
          </a:stretch>
        </p:blipFill>
        <p:spPr bwMode="auto">
          <a:xfrm>
            <a:off x="3059832" y="3717032"/>
            <a:ext cx="2643206" cy="2857500"/>
          </a:xfrm>
          <a:prstGeom prst="rect">
            <a:avLst/>
          </a:prstGeom>
          <a:noFill/>
          <a:ln w="9525">
            <a:noFill/>
            <a:miter lim="800000"/>
            <a:headEnd/>
            <a:tailEnd/>
          </a:ln>
          <a:effectLst/>
        </p:spPr>
      </p:pic>
      <p:pic>
        <p:nvPicPr>
          <p:cNvPr id="2053" name="Picture 5"/>
          <p:cNvPicPr>
            <a:picLocks noChangeAspect="1" noChangeArrowheads="1"/>
          </p:cNvPicPr>
          <p:nvPr/>
        </p:nvPicPr>
        <p:blipFill>
          <a:blip r:embed="rId5" cstate="print"/>
          <a:srcRect/>
          <a:stretch>
            <a:fillRect/>
          </a:stretch>
        </p:blipFill>
        <p:spPr bwMode="auto">
          <a:xfrm>
            <a:off x="6156176" y="3717032"/>
            <a:ext cx="2686050" cy="2857500"/>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amond(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amond(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0"/>
            <a:ext cx="8627966" cy="1071546"/>
          </a:xfrm>
        </p:spPr>
        <p:txBody>
          <a:bodyPr>
            <a:normAutofit/>
          </a:bodyPr>
          <a:lstStyle/>
          <a:p>
            <a:pPr algn="ctr"/>
            <a:r>
              <a:rPr lang="uk-UA" sz="2800" b="1" dirty="0" smtClean="0">
                <a:latin typeface="Times New Roman" pitchFamily="18" charset="0"/>
                <a:cs typeface="Times New Roman" pitchFamily="18" charset="0"/>
              </a:rPr>
              <a:t>Нестандартний  підхід  до  роботи допомагає  краще  засвоїти  матеріал</a:t>
            </a:r>
            <a:endParaRPr lang="ru-RU" sz="2800" b="1" dirty="0">
              <a:latin typeface="Times New Roman" pitchFamily="18" charset="0"/>
              <a:cs typeface="Times New Roman" pitchFamily="18" charset="0"/>
            </a:endParaRPr>
          </a:p>
        </p:txBody>
      </p:sp>
      <p:sp>
        <p:nvSpPr>
          <p:cNvPr id="4" name="Содержимое 3"/>
          <p:cNvSpPr>
            <a:spLocks noGrp="1"/>
          </p:cNvSpPr>
          <p:nvPr>
            <p:ph sz="half" idx="2"/>
          </p:nvPr>
        </p:nvSpPr>
        <p:spPr>
          <a:xfrm>
            <a:off x="1043608" y="1571612"/>
            <a:ext cx="7805116" cy="4724400"/>
          </a:xfrm>
        </p:spPr>
        <p:txBody>
          <a:bodyPr>
            <a:noAutofit/>
          </a:bodyPr>
          <a:lstStyle/>
          <a:p>
            <a:r>
              <a:rPr lang="ru-RU" sz="1800" b="1" dirty="0" err="1" smtClean="0">
                <a:latin typeface="Times New Roman" pitchFamily="18" charset="0"/>
                <a:cs typeface="Times New Roman" pitchFamily="18" charset="0"/>
              </a:rPr>
              <a:t>Бібліотеки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повинні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сьогодні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залучити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потенційних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користувачів</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викорисиовуючи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нетрадиційні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носії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інформації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ділові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ігри</a:t>
            </a:r>
            <a:r>
              <a:rPr lang="ru-RU" sz="1800" b="1" dirty="0" smtClean="0">
                <a:latin typeface="Times New Roman" pitchFamily="18" charset="0"/>
                <a:cs typeface="Times New Roman" pitchFamily="18" charset="0"/>
              </a:rPr>
              <a:t>, тести, </a:t>
            </a:r>
            <a:r>
              <a:rPr lang="ru-RU" sz="1800" b="1" dirty="0" err="1" smtClean="0">
                <a:latin typeface="Times New Roman" pitchFamily="18" charset="0"/>
                <a:cs typeface="Times New Roman" pitchFamily="18" charset="0"/>
              </a:rPr>
              <a:t>анкетування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практикуми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столи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відкритих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творчих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ідей</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семінари</a:t>
            </a:r>
            <a:r>
              <a:rPr lang="ru-RU" sz="1800" b="1" dirty="0" smtClean="0">
                <a:latin typeface="Times New Roman" pitchFamily="18" charset="0"/>
                <a:cs typeface="Times New Roman" pitchFamily="18" charset="0"/>
              </a:rPr>
              <a:t>. </a:t>
            </a:r>
          </a:p>
          <a:p>
            <a:r>
              <a:rPr lang="ru-RU" sz="1800" b="1" dirty="0" err="1" smtClean="0">
                <a:latin typeface="Times New Roman" pitchFamily="18" charset="0"/>
                <a:cs typeface="Times New Roman" pitchFamily="18" charset="0"/>
              </a:rPr>
              <a:t>Сьогодні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ці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форми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навчання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змінили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нові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більш</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динамічні</a:t>
            </a:r>
            <a:r>
              <a:rPr lang="ru-RU" sz="1800" b="1" dirty="0" smtClean="0">
                <a:latin typeface="Times New Roman" pitchFamily="18" charset="0"/>
                <a:cs typeface="Times New Roman" pitchFamily="18" charset="0"/>
              </a:rPr>
              <a:t> - «</a:t>
            </a:r>
            <a:r>
              <a:rPr lang="ru-RU" sz="1800" b="1" dirty="0" err="1" smtClean="0">
                <a:latin typeface="Times New Roman" pitchFamily="18" charset="0"/>
                <a:cs typeface="Times New Roman" pitchFamily="18" charset="0"/>
              </a:rPr>
              <a:t>мозкові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штурми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тренінги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трибуни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вільного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професійного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спілкування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майстер-класи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Лекція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засвоюється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лише</a:t>
            </a:r>
            <a:r>
              <a:rPr lang="ru-RU" sz="1800" b="1" dirty="0" smtClean="0">
                <a:latin typeface="Times New Roman" pitchFamily="18" charset="0"/>
                <a:cs typeface="Times New Roman" pitchFamily="18" charset="0"/>
              </a:rPr>
              <a:t> на 10-15%. </a:t>
            </a:r>
            <a:r>
              <a:rPr lang="ru-RU" sz="1800" b="1" dirty="0" err="1" smtClean="0">
                <a:latin typeface="Times New Roman" pitchFamily="18" charset="0"/>
                <a:cs typeface="Times New Roman" pitchFamily="18" charset="0"/>
              </a:rPr>
              <a:t>Якщо</a:t>
            </a:r>
            <a:r>
              <a:rPr lang="ru-RU" sz="1800" b="1" dirty="0" smtClean="0">
                <a:latin typeface="Times New Roman" pitchFamily="18" charset="0"/>
                <a:cs typeface="Times New Roman" pitchFamily="18" charset="0"/>
              </a:rPr>
              <a:t> вона </a:t>
            </a:r>
            <a:r>
              <a:rPr lang="ru-RU" sz="1800" b="1" dirty="0" err="1" smtClean="0">
                <a:latin typeface="Times New Roman" pitchFamily="18" charset="0"/>
                <a:cs typeface="Times New Roman" pitchFamily="18" charset="0"/>
              </a:rPr>
              <a:t>підкріплена</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роздатковими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матеріалами</a:t>
            </a:r>
            <a:r>
              <a:rPr lang="ru-RU" sz="1800" b="1" dirty="0" smtClean="0">
                <a:latin typeface="Times New Roman" pitchFamily="18" charset="0"/>
                <a:cs typeface="Times New Roman" pitchFamily="18" charset="0"/>
              </a:rPr>
              <a:t> та </a:t>
            </a:r>
            <a:r>
              <a:rPr lang="ru-RU" sz="1800" b="1" dirty="0" err="1" smtClean="0">
                <a:latin typeface="Times New Roman" pitchFamily="18" charset="0"/>
                <a:cs typeface="Times New Roman" pitchFamily="18" charset="0"/>
              </a:rPr>
              <a:t>презентацією</a:t>
            </a:r>
            <a:r>
              <a:rPr lang="ru-RU" sz="1800" b="1" dirty="0" smtClean="0">
                <a:latin typeface="Times New Roman" pitchFamily="18" charset="0"/>
                <a:cs typeface="Times New Roman" pitchFamily="18" charset="0"/>
              </a:rPr>
              <a:t> - на 30-40%. </a:t>
            </a:r>
            <a:r>
              <a:rPr lang="ru-RU" sz="1800" b="1" dirty="0" err="1" smtClean="0">
                <a:latin typeface="Times New Roman" pitchFamily="18" charset="0"/>
                <a:cs typeface="Times New Roman" pitchFamily="18" charset="0"/>
              </a:rPr>
              <a:t>Якщо</a:t>
            </a:r>
            <a:r>
              <a:rPr lang="ru-RU" sz="1800" b="1" dirty="0" smtClean="0">
                <a:latin typeface="Times New Roman" pitchFamily="18" charset="0"/>
                <a:cs typeface="Times New Roman" pitchFamily="18" charset="0"/>
              </a:rPr>
              <a:t> до </a:t>
            </a:r>
            <a:r>
              <a:rPr lang="ru-RU" sz="1800" b="1" dirty="0" err="1" smtClean="0">
                <a:latin typeface="Times New Roman" pitchFamily="18" charset="0"/>
                <a:cs typeface="Times New Roman" pitchFamily="18" charset="0"/>
              </a:rPr>
              <a:t>всього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вищепереліченого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додати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ділові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ігри</a:t>
            </a:r>
            <a:r>
              <a:rPr lang="ru-RU" sz="1800" b="1" dirty="0" smtClean="0">
                <a:latin typeface="Times New Roman" pitchFamily="18" charset="0"/>
                <a:cs typeface="Times New Roman" pitchFamily="18" charset="0"/>
              </a:rPr>
              <a:t> - на 50%. </a:t>
            </a:r>
            <a:r>
              <a:rPr lang="ru-RU" sz="1800" b="1" dirty="0" err="1" smtClean="0">
                <a:latin typeface="Times New Roman" pitchFamily="18" charset="0"/>
                <a:cs typeface="Times New Roman" pitchFamily="18" charset="0"/>
              </a:rPr>
              <a:t>Якщо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ще</a:t>
            </a:r>
            <a:r>
              <a:rPr lang="ru-RU" sz="1800" b="1" dirty="0" smtClean="0">
                <a:latin typeface="Times New Roman" pitchFamily="18" charset="0"/>
                <a:cs typeface="Times New Roman" pitchFamily="18" charset="0"/>
              </a:rPr>
              <a:t> ввести в </a:t>
            </a:r>
            <a:r>
              <a:rPr lang="ru-RU" sz="1800" b="1" dirty="0" err="1" smtClean="0">
                <a:latin typeface="Times New Roman" pitchFamily="18" charset="0"/>
                <a:cs typeface="Times New Roman" pitchFamily="18" charset="0"/>
              </a:rPr>
              <a:t>тренінг</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інтерактивне</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обговорення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різних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ситуацій</a:t>
            </a:r>
            <a:r>
              <a:rPr lang="ru-RU" sz="1800" b="1" dirty="0" smtClean="0">
                <a:latin typeface="Times New Roman" pitchFamily="18" charset="0"/>
                <a:cs typeface="Times New Roman" pitchFamily="18" charset="0"/>
              </a:rPr>
              <a:t> - на 60-70%. </a:t>
            </a:r>
            <a:r>
              <a:rPr lang="ru-RU" sz="1800" b="1" dirty="0" err="1" smtClean="0">
                <a:latin typeface="Times New Roman" pitchFamily="18" charset="0"/>
                <a:cs typeface="Times New Roman" pitchFamily="18" charset="0"/>
              </a:rPr>
              <a:t>Якщо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ще</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додати</a:t>
            </a:r>
            <a:r>
              <a:rPr lang="ru-RU" sz="1800" b="1" dirty="0" smtClean="0">
                <a:latin typeface="Times New Roman" pitchFamily="18" charset="0"/>
                <a:cs typeface="Times New Roman" pitchFamily="18" charset="0"/>
              </a:rPr>
              <a:t> хороший </a:t>
            </a:r>
            <a:r>
              <a:rPr lang="ru-RU" sz="1800" b="1" dirty="0" err="1" smtClean="0">
                <a:latin typeface="Times New Roman" pitchFamily="18" charset="0"/>
                <a:cs typeface="Times New Roman" pitchFamily="18" charset="0"/>
              </a:rPr>
              <a:t>відеотренінг</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видачею</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книжок</a:t>
            </a:r>
            <a:r>
              <a:rPr lang="ru-RU" sz="1800" b="1" dirty="0" smtClean="0">
                <a:latin typeface="Times New Roman" pitchFamily="18" charset="0"/>
                <a:cs typeface="Times New Roman" pitchFamily="18" charset="0"/>
              </a:rPr>
              <a:t> самого </a:t>
            </a:r>
            <a:r>
              <a:rPr lang="ru-RU" sz="1800" b="1" dirty="0" err="1" smtClean="0">
                <a:latin typeface="Times New Roman" pitchFamily="18" charset="0"/>
                <a:cs typeface="Times New Roman" pitchFamily="18" charset="0"/>
              </a:rPr>
              <a:t>ведучого</a:t>
            </a:r>
            <a:r>
              <a:rPr lang="ru-RU" sz="1800" b="1" dirty="0" smtClean="0">
                <a:latin typeface="Times New Roman" pitchFamily="18" charset="0"/>
                <a:cs typeface="Times New Roman" pitchFamily="18" charset="0"/>
              </a:rPr>
              <a:t> - </a:t>
            </a:r>
            <a:r>
              <a:rPr lang="ru-RU" sz="1800" b="1" dirty="0" err="1" smtClean="0">
                <a:latin typeface="Times New Roman" pitchFamily="18" charset="0"/>
                <a:cs typeface="Times New Roman" pitchFamily="18" charset="0"/>
              </a:rPr>
              <a:t>гарантований</a:t>
            </a:r>
            <a:r>
              <a:rPr lang="ru-RU" sz="1800" b="1" dirty="0" smtClean="0">
                <a:latin typeface="Times New Roman" pitchFamily="18" charset="0"/>
                <a:cs typeface="Times New Roman" pitchFamily="18" charset="0"/>
              </a:rPr>
              <a:t> 80% результат. </a:t>
            </a:r>
            <a:r>
              <a:rPr lang="ru-RU" sz="1800" b="1" dirty="0" err="1" smtClean="0">
                <a:latin typeface="Times New Roman" pitchFamily="18" charset="0"/>
                <a:cs typeface="Times New Roman" pitchFamily="18" charset="0"/>
              </a:rPr>
              <a:t>Якщо</a:t>
            </a:r>
            <a:r>
              <a:rPr lang="ru-RU" sz="1800" b="1" dirty="0" smtClean="0">
                <a:latin typeface="Times New Roman" pitchFamily="18" charset="0"/>
                <a:cs typeface="Times New Roman" pitchFamily="18" charset="0"/>
              </a:rPr>
              <a:t> плюс до </a:t>
            </a:r>
            <a:r>
              <a:rPr lang="ru-RU" sz="1800" b="1" dirty="0" err="1" smtClean="0">
                <a:latin typeface="Times New Roman" pitchFamily="18" charset="0"/>
                <a:cs typeface="Times New Roman" pitchFamily="18" charset="0"/>
              </a:rPr>
              <a:t>цього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запропонувати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відвідувачам</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адекватний</a:t>
            </a:r>
            <a:r>
              <a:rPr lang="ru-RU" sz="1800" b="1" dirty="0" smtClean="0">
                <a:latin typeface="Times New Roman" pitchFamily="18" charset="0"/>
                <a:cs typeface="Times New Roman" pitchFamily="18" charset="0"/>
              </a:rPr>
              <a:t> блок </a:t>
            </a:r>
            <a:r>
              <a:rPr lang="ru-RU" sz="1800" b="1" dirty="0" err="1" smtClean="0">
                <a:latin typeface="Times New Roman" pitchFamily="18" charset="0"/>
                <a:cs typeface="Times New Roman" pitchFamily="18" charset="0"/>
              </a:rPr>
              <a:t>психологічних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експрес-тестів</a:t>
            </a:r>
            <a:r>
              <a:rPr lang="ru-RU" sz="1800" b="1" dirty="0" smtClean="0">
                <a:latin typeface="Times New Roman" pitchFamily="18" charset="0"/>
                <a:cs typeface="Times New Roman" pitchFamily="18" charset="0"/>
              </a:rPr>
              <a:t> - на 85-90 %</a:t>
            </a:r>
            <a:endParaRPr lang="ru-RU" sz="1800" b="1" dirty="0">
              <a:latin typeface="Times New Roman" pitchFamily="18" charset="0"/>
              <a:cs typeface="Times New Roman" pitchFamily="18" charset="0"/>
            </a:endParaRPr>
          </a:p>
        </p:txBody>
      </p:sp>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amond(in)">
                                      <p:cBhvr>
                                        <p:cTn id="17" dur="2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88640"/>
            <a:ext cx="9001156" cy="1224136"/>
          </a:xfrm>
        </p:spPr>
        <p:txBody>
          <a:bodyPr>
            <a:noAutofit/>
          </a:bodyPr>
          <a:lstStyle/>
          <a:p>
            <a:pPr algn="ctr"/>
            <a:r>
              <a:rPr lang="uk-UA" sz="2800" dirty="0" err="1" smtClean="0">
                <a:latin typeface="Times New Roman" pitchFamily="18" charset="0"/>
                <a:cs typeface="Times New Roman" pitchFamily="18" charset="0"/>
              </a:rPr>
              <a:t>Спийняття</a:t>
            </a:r>
            <a:r>
              <a:rPr lang="uk-UA" sz="2800" dirty="0" smtClean="0">
                <a:latin typeface="Times New Roman" pitchFamily="18" charset="0"/>
                <a:cs typeface="Times New Roman" pitchFamily="18" charset="0"/>
              </a:rPr>
              <a:t>  креативності  школярами</a:t>
            </a:r>
            <a:endParaRPr lang="ru-RU" sz="2800" dirty="0">
              <a:latin typeface="Times New Roman" pitchFamily="18" charset="0"/>
              <a:cs typeface="Times New Roman" pitchFamily="18" charset="0"/>
            </a:endParaRPr>
          </a:p>
        </p:txBody>
      </p:sp>
      <p:sp>
        <p:nvSpPr>
          <p:cNvPr id="3" name="Текст 2"/>
          <p:cNvSpPr>
            <a:spLocks noGrp="1"/>
          </p:cNvSpPr>
          <p:nvPr>
            <p:ph type="body" idx="2"/>
          </p:nvPr>
        </p:nvSpPr>
        <p:spPr>
          <a:xfrm>
            <a:off x="323528" y="1556792"/>
            <a:ext cx="3456384" cy="3853408"/>
          </a:xfrm>
        </p:spPr>
        <p:txBody>
          <a:bodyPr>
            <a:normAutofit/>
          </a:bodyPr>
          <a:lstStyle/>
          <a:p>
            <a:r>
              <a:rPr lang="ru-RU" sz="1600" b="1" dirty="0" err="1" smtClean="0">
                <a:latin typeface="Times New Roman" pitchFamily="18" charset="0"/>
                <a:cs typeface="Times New Roman" pitchFamily="18" charset="0"/>
              </a:rPr>
              <a:t>Креативність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бібліотекаря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стимулює</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учнів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пізнавальний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інтерес</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привертає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більше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уваги</a:t>
            </a:r>
            <a:r>
              <a:rPr lang="ru-RU" sz="1600" b="1" dirty="0" smtClean="0">
                <a:latin typeface="Times New Roman" pitchFamily="18" charset="0"/>
                <a:cs typeface="Times New Roman" pitchFamily="18" charset="0"/>
              </a:rPr>
              <a:t> до </a:t>
            </a:r>
            <a:r>
              <a:rPr lang="ru-RU" sz="1600" b="1" dirty="0" err="1" smtClean="0">
                <a:latin typeface="Times New Roman" pitchFamily="18" charset="0"/>
                <a:cs typeface="Times New Roman" pitchFamily="18" charset="0"/>
              </a:rPr>
              <a:t>читання</a:t>
            </a:r>
            <a:r>
              <a:rPr lang="ru-RU" sz="1600" b="1" dirty="0" smtClean="0">
                <a:latin typeface="Times New Roman" pitchFamily="18" charset="0"/>
                <a:cs typeface="Times New Roman" pitchFamily="18" charset="0"/>
              </a:rPr>
              <a:t> та </a:t>
            </a:r>
            <a:r>
              <a:rPr lang="ru-RU" sz="1600" b="1" dirty="0" err="1" smtClean="0">
                <a:latin typeface="Times New Roman" pitchFamily="18" charset="0"/>
                <a:cs typeface="Times New Roman" pitchFamily="18" charset="0"/>
              </a:rPr>
              <a:t>стимулює</a:t>
            </a:r>
            <a:r>
              <a:rPr lang="ru-RU" sz="1600" b="1" dirty="0" smtClean="0">
                <a:latin typeface="Times New Roman" pitchFamily="18" charset="0"/>
                <a:cs typeface="Times New Roman" pitchFamily="18" charset="0"/>
              </a:rPr>
              <a:t> школяра.  </a:t>
            </a:r>
          </a:p>
          <a:p>
            <a:r>
              <a:rPr lang="uk-UA" sz="1600" b="1" dirty="0" smtClean="0">
                <a:latin typeface="Times New Roman" pitchFamily="18" charset="0"/>
                <a:cs typeface="Times New Roman" pitchFamily="18" charset="0"/>
              </a:rPr>
              <a:t>    Дитина шкільного віку з радістю приймає креативні ідеї та допомагає бібліотекарю у роботі.  На відміну від дорослого дитина охоче сприймає все нове.</a:t>
            </a:r>
            <a:endParaRPr lang="ru-RU" sz="1600" b="1" dirty="0">
              <a:latin typeface="Times New Roman" pitchFamily="18" charset="0"/>
              <a:cs typeface="Times New Roman" pitchFamily="18" charset="0"/>
            </a:endParaRPr>
          </a:p>
        </p:txBody>
      </p:sp>
      <p:pic>
        <p:nvPicPr>
          <p:cNvPr id="2050" name="Picture 2"/>
          <p:cNvPicPr>
            <a:picLocks noGrp="1" noChangeAspect="1" noChangeArrowheads="1"/>
          </p:cNvPicPr>
          <p:nvPr>
            <p:ph sz="half" idx="1"/>
          </p:nvPr>
        </p:nvPicPr>
        <p:blipFill>
          <a:blip r:embed="rId3" cstate="print"/>
          <a:srcRect/>
          <a:stretch>
            <a:fillRect/>
          </a:stretch>
        </p:blipFill>
        <p:spPr bwMode="auto">
          <a:xfrm>
            <a:off x="4644008" y="1484784"/>
            <a:ext cx="3121858" cy="2736304"/>
          </a:xfrm>
          <a:prstGeom prst="rect">
            <a:avLst/>
          </a:prstGeom>
          <a:noFill/>
          <a:ln w="9525">
            <a:noFill/>
            <a:miter lim="800000"/>
            <a:headEnd/>
            <a:tailEnd/>
          </a:ln>
          <a:effectLst/>
        </p:spPr>
      </p:pic>
      <p:pic>
        <p:nvPicPr>
          <p:cNvPr id="6" name="Picture 2"/>
          <p:cNvPicPr>
            <a:picLocks noGrp="1" noChangeAspect="1" noChangeArrowheads="1"/>
          </p:cNvPicPr>
          <p:nvPr>
            <p:ph sz="half" idx="1"/>
          </p:nvPr>
        </p:nvPicPr>
        <p:blipFill>
          <a:blip r:embed="rId4" cstate="print"/>
          <a:srcRect/>
          <a:stretch>
            <a:fillRect/>
          </a:stretch>
        </p:blipFill>
        <p:spPr bwMode="auto">
          <a:xfrm>
            <a:off x="683568" y="3933056"/>
            <a:ext cx="3117628" cy="2643206"/>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diamond(in)">
                                      <p:cBhvr>
                                        <p:cTn id="1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0"/>
            <a:ext cx="8686800" cy="1214422"/>
          </a:xfrm>
        </p:spPr>
        <p:txBody>
          <a:bodyPr>
            <a:normAutofit/>
          </a:bodyPr>
          <a:lstStyle/>
          <a:p>
            <a:pPr algn="ctr"/>
            <a:r>
              <a:rPr lang="uk-UA" sz="2800" b="1" dirty="0" smtClean="0">
                <a:latin typeface="Times New Roman" pitchFamily="18" charset="0"/>
                <a:cs typeface="Times New Roman" pitchFamily="18" charset="0"/>
              </a:rPr>
              <a:t>Повір  у  себе  та  відкрий  свої таланти!</a:t>
            </a:r>
            <a:endParaRPr lang="ru-RU" sz="2800" b="1" dirty="0">
              <a:latin typeface="Times New Roman" pitchFamily="18" charset="0"/>
              <a:cs typeface="Times New Roman" pitchFamily="18" charset="0"/>
            </a:endParaRPr>
          </a:p>
        </p:txBody>
      </p:sp>
      <p:sp>
        <p:nvSpPr>
          <p:cNvPr id="4" name="Содержимое 3"/>
          <p:cNvSpPr>
            <a:spLocks noGrp="1"/>
          </p:cNvSpPr>
          <p:nvPr>
            <p:ph sz="half" idx="2"/>
          </p:nvPr>
        </p:nvSpPr>
        <p:spPr>
          <a:xfrm>
            <a:off x="3923928" y="1285860"/>
            <a:ext cx="5067672" cy="5038740"/>
          </a:xfrm>
        </p:spPr>
        <p:txBody>
          <a:bodyPr>
            <a:noAutofit/>
          </a:bodyPr>
          <a:lstStyle/>
          <a:p>
            <a:r>
              <a:rPr lang="uk-UA" sz="1600" b="1" dirty="0" smtClean="0">
                <a:latin typeface="Times New Roman" pitchFamily="18" charset="0"/>
                <a:cs typeface="Times New Roman" pitchFamily="18" charset="0"/>
              </a:rPr>
              <a:t>Багато з Вас, колеги, запитають: що ж креативного можна зробити у  нас на практиці?                                              Для початку треба зрозуміти, на що буде направлена ваша робота, тобто що ви бажаєте отримати. Як ви бажаєте зацікавити дітей,чи то звернути увагу на виставкову поличку, чи на  одну окрему книжку?                            </a:t>
            </a:r>
          </a:p>
          <a:p>
            <a:r>
              <a:rPr lang="uk-UA" sz="1600" b="1" dirty="0" smtClean="0">
                <a:latin typeface="Times New Roman" pitchFamily="18" charset="0"/>
                <a:cs typeface="Times New Roman" pitchFamily="18" charset="0"/>
              </a:rPr>
              <a:t> Чому б вам не звернутися до своїх прихованих талантів, адже хтось вміє вишивати для задоволення, хтось малювати, хтось в’язати. Все це ви в</a:t>
            </a:r>
            <a:r>
              <a:rPr lang="en-US" sz="1600" b="1" dirty="0" smtClean="0">
                <a:latin typeface="Times New Roman" pitchFamily="18" charset="0"/>
                <a:cs typeface="Times New Roman" pitchFamily="18" charset="0"/>
              </a:rPr>
              <a:t> </a:t>
            </a:r>
            <a:r>
              <a:rPr lang="uk-UA" sz="1600" b="1" dirty="0" smtClean="0">
                <a:latin typeface="Times New Roman" pitchFamily="18" charset="0"/>
                <a:cs typeface="Times New Roman" pitchFamily="18" charset="0"/>
              </a:rPr>
              <a:t>змозі  використовувати. </a:t>
            </a:r>
          </a:p>
          <a:p>
            <a:r>
              <a:rPr lang="uk-UA" sz="1600" b="1" dirty="0" smtClean="0">
                <a:latin typeface="Times New Roman" pitchFamily="18" charset="0"/>
                <a:cs typeface="Times New Roman" pitchFamily="18" charset="0"/>
              </a:rPr>
              <a:t>Використовувати можливо все – світло, тканину, драбину, музику, квіти, картини, малюнки, прапор та ін.</a:t>
            </a:r>
            <a:endParaRPr lang="ru-RU" sz="1600" b="1" dirty="0">
              <a:latin typeface="Times New Roman" pitchFamily="18" charset="0"/>
              <a:cs typeface="Times New Roman" pitchFamily="18" charset="0"/>
            </a:endParaRPr>
          </a:p>
        </p:txBody>
      </p:sp>
      <p:pic>
        <p:nvPicPr>
          <p:cNvPr id="5" name="Picture 2"/>
          <p:cNvPicPr>
            <a:picLocks noGrp="1" noChangeAspect="1" noChangeArrowheads="1"/>
          </p:cNvPicPr>
          <p:nvPr>
            <p:ph sz="half" idx="1"/>
          </p:nvPr>
        </p:nvPicPr>
        <p:blipFill>
          <a:blip r:embed="rId3" cstate="print"/>
          <a:srcRect/>
          <a:stretch>
            <a:fillRect/>
          </a:stretch>
        </p:blipFill>
        <p:spPr bwMode="auto">
          <a:xfrm>
            <a:off x="214282" y="1500174"/>
            <a:ext cx="3485031" cy="3368986"/>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diamond(in)">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diamond(in)">
                                      <p:cBhvr>
                                        <p:cTn id="17" dur="20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diamond(in)">
                                      <p:cBhvr>
                                        <p:cTn id="22" dur="2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205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51520" y="404664"/>
            <a:ext cx="2619375" cy="187220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6012160" y="3861048"/>
            <a:ext cx="2592288" cy="1941714"/>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srcRect/>
          <a:stretch>
            <a:fillRect/>
          </a:stretch>
        </p:blipFill>
        <p:spPr bwMode="auto">
          <a:xfrm>
            <a:off x="3419872" y="1556792"/>
            <a:ext cx="1944216" cy="26289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6" cstate="print"/>
          <a:srcRect/>
          <a:stretch>
            <a:fillRect/>
          </a:stretch>
        </p:blipFill>
        <p:spPr bwMode="auto">
          <a:xfrm>
            <a:off x="323528" y="3861048"/>
            <a:ext cx="2733675" cy="1944216"/>
          </a:xfrm>
          <a:prstGeom prst="rect">
            <a:avLst/>
          </a:prstGeom>
          <a:noFill/>
          <a:ln w="9525">
            <a:noFill/>
            <a:miter lim="800000"/>
            <a:headEnd/>
            <a:tailEnd/>
          </a:ln>
          <a:effectLst/>
        </p:spPr>
      </p:pic>
      <p:pic>
        <p:nvPicPr>
          <p:cNvPr id="1030" name="Picture 6"/>
          <p:cNvPicPr>
            <a:picLocks noChangeAspect="1" noChangeArrowheads="1"/>
          </p:cNvPicPr>
          <p:nvPr/>
        </p:nvPicPr>
        <p:blipFill>
          <a:blip r:embed="rId7" cstate="print"/>
          <a:srcRect/>
          <a:stretch>
            <a:fillRect/>
          </a:stretch>
        </p:blipFill>
        <p:spPr bwMode="auto">
          <a:xfrm>
            <a:off x="6156176" y="476672"/>
            <a:ext cx="2520280" cy="1944216"/>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214282" y="0"/>
            <a:ext cx="8686800" cy="1126976"/>
          </a:xfrm>
        </p:spPr>
        <p:txBody>
          <a:bodyPr>
            <a:normAutofit/>
          </a:bodyPr>
          <a:lstStyle/>
          <a:p>
            <a:pPr algn="ctr"/>
            <a:r>
              <a:rPr lang="ru-RU" sz="1600"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Сьогодні</a:t>
            </a:r>
            <a:r>
              <a:rPr lang="ru-RU" sz="2000" b="1" dirty="0" smtClean="0">
                <a:solidFill>
                  <a:schemeClr val="accent1">
                    <a:lumMod val="50000"/>
                  </a:schemeClr>
                </a:solidFill>
                <a:latin typeface="Times New Roman" pitchFamily="18" charset="0"/>
                <a:cs typeface="Times New Roman" pitchFamily="18" charset="0"/>
              </a:rPr>
              <a:t> основою </a:t>
            </a:r>
            <a:r>
              <a:rPr lang="ru-RU" sz="2000" b="1" dirty="0" err="1" smtClean="0">
                <a:solidFill>
                  <a:schemeClr val="accent1">
                    <a:lumMod val="50000"/>
                  </a:schemeClr>
                </a:solidFill>
                <a:latin typeface="Times New Roman" pitchFamily="18" charset="0"/>
                <a:cs typeface="Times New Roman" pitchFamily="18" charset="0"/>
              </a:rPr>
              <a:t>існування</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і</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розвитку</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цивілізації</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є</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інформація</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Базовим</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елементом</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і</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умовою</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розвитку</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інформаційного</a:t>
            </a:r>
            <a:r>
              <a:rPr lang="ru-RU" sz="2000" b="1" dirty="0" smtClean="0">
                <a:solidFill>
                  <a:schemeClr val="accent1">
                    <a:lumMod val="50000"/>
                  </a:schemeClr>
                </a:solidFill>
                <a:latin typeface="Times New Roman" pitchFamily="18" charset="0"/>
                <a:cs typeface="Times New Roman" pitchFamily="18" charset="0"/>
              </a:rPr>
              <a:t> простору </a:t>
            </a:r>
            <a:r>
              <a:rPr lang="ru-RU" sz="2000" b="1" dirty="0" err="1" smtClean="0">
                <a:solidFill>
                  <a:schemeClr val="accent1">
                    <a:lumMod val="50000"/>
                  </a:schemeClr>
                </a:solidFill>
                <a:latin typeface="Times New Roman" pitchFamily="18" charset="0"/>
                <a:cs typeface="Times New Roman" pitchFamily="18" charset="0"/>
              </a:rPr>
              <a:t>стає</a:t>
            </a:r>
            <a:r>
              <a:rPr lang="ru-RU" sz="2000" b="1" dirty="0" smtClean="0">
                <a:solidFill>
                  <a:schemeClr val="accent1">
                    <a:lumMod val="50000"/>
                  </a:schemeClr>
                </a:solidFill>
                <a:latin typeface="Times New Roman" pitchFamily="18" charset="0"/>
                <a:cs typeface="Times New Roman" pitchFamily="18" charset="0"/>
              </a:rPr>
              <a:t> </a:t>
            </a:r>
            <a:r>
              <a:rPr lang="ru-RU" sz="2000" b="1" dirty="0" err="1" smtClean="0">
                <a:solidFill>
                  <a:schemeClr val="accent1">
                    <a:lumMod val="50000"/>
                  </a:schemeClr>
                </a:solidFill>
                <a:latin typeface="Times New Roman" pitchFamily="18" charset="0"/>
                <a:cs typeface="Times New Roman" pitchFamily="18" charset="0"/>
              </a:rPr>
              <a:t>креатив</a:t>
            </a:r>
            <a:r>
              <a:rPr lang="uk-UA" sz="2000" b="1" dirty="0" err="1" smtClean="0">
                <a:solidFill>
                  <a:schemeClr val="accent1">
                    <a:lumMod val="50000"/>
                  </a:schemeClr>
                </a:solidFill>
                <a:latin typeface="Times New Roman" pitchFamily="18" charset="0"/>
                <a:cs typeface="Times New Roman" pitchFamily="18" charset="0"/>
              </a:rPr>
              <a:t>ність</a:t>
            </a:r>
            <a:endParaRPr lang="ru-RU" sz="2000" b="1" dirty="0">
              <a:solidFill>
                <a:schemeClr val="accent1">
                  <a:lumMod val="50000"/>
                </a:schemeClr>
              </a:solidFill>
              <a:latin typeface="Times New Roman" pitchFamily="18" charset="0"/>
              <a:cs typeface="Times New Roman" pitchFamily="18" charset="0"/>
            </a:endParaRPr>
          </a:p>
        </p:txBody>
      </p:sp>
      <p:sp>
        <p:nvSpPr>
          <p:cNvPr id="7" name="Содержимое 6"/>
          <p:cNvSpPr>
            <a:spLocks noGrp="1"/>
          </p:cNvSpPr>
          <p:nvPr>
            <p:ph sz="half" idx="2"/>
          </p:nvPr>
        </p:nvSpPr>
        <p:spPr>
          <a:xfrm>
            <a:off x="4643438" y="1285860"/>
            <a:ext cx="4500562" cy="5038740"/>
          </a:xfrm>
        </p:spPr>
        <p:txBody>
          <a:bodyPr>
            <a:noAutofit/>
          </a:bodyPr>
          <a:lstStyle/>
          <a:p>
            <a:r>
              <a:rPr lang="uk-UA" sz="1600" b="1" dirty="0" smtClean="0">
                <a:latin typeface="Times New Roman" pitchFamily="18" charset="0"/>
                <a:cs typeface="Times New Roman" pitchFamily="18" charset="0"/>
              </a:rPr>
              <a:t>Всі ми бібліотекарі прагнемо працювати у гідних умовах, щоб наші  негаразди не заважали плідно працювати та </a:t>
            </a:r>
            <a:r>
              <a:rPr lang="uk-UA" sz="1600" b="1" dirty="0" err="1" smtClean="0">
                <a:latin typeface="Times New Roman" pitchFamily="18" charset="0"/>
                <a:cs typeface="Times New Roman" pitchFamily="18" charset="0"/>
              </a:rPr>
              <a:t>творит</a:t>
            </a:r>
            <a:r>
              <a:rPr lang="ru-RU" sz="1600" b="1" dirty="0" smtClean="0">
                <a:latin typeface="Times New Roman" pitchFamily="18" charset="0"/>
                <a:cs typeface="Times New Roman" pitchFamily="18" charset="0"/>
              </a:rPr>
              <a:t>и.                                        </a:t>
            </a:r>
            <a:r>
              <a:rPr lang="ru-RU" sz="1600" b="1" dirty="0" err="1" smtClean="0">
                <a:latin typeface="Times New Roman" pitchFamily="18" charset="0"/>
                <a:cs typeface="Times New Roman" pitchFamily="18" charset="0"/>
              </a:rPr>
              <a:t>Креативність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бібліотекаря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залежить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від</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безліч</a:t>
            </a:r>
            <a:r>
              <a:rPr lang="en-US"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факторів</a:t>
            </a:r>
            <a:r>
              <a:rPr lang="ru-RU" sz="1600" b="1" dirty="0" smtClean="0">
                <a:latin typeface="Times New Roman" pitchFamily="18" charset="0"/>
                <a:cs typeface="Times New Roman" pitchFamily="18" charset="0"/>
              </a:rPr>
              <a:t>, у </a:t>
            </a:r>
            <a:r>
              <a:rPr lang="ru-RU" sz="1600" b="1" dirty="0" err="1" smtClean="0">
                <a:latin typeface="Times New Roman" pitchFamily="18" charset="0"/>
                <a:cs typeface="Times New Roman" pitchFamily="18" charset="0"/>
              </a:rPr>
              <a:t>числі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яких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професійне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середовище</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якому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він</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існує</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даний</a:t>
            </a:r>
            <a:r>
              <a:rPr lang="ru-RU" sz="1600" b="1" dirty="0" smtClean="0">
                <a:latin typeface="Times New Roman" pitchFamily="18" charset="0"/>
                <a:cs typeface="Times New Roman" pitchFamily="18" charset="0"/>
              </a:rPr>
              <a:t> час активно </a:t>
            </a:r>
            <a:r>
              <a:rPr lang="ru-RU" sz="1600" b="1" dirty="0" err="1" smtClean="0">
                <a:latin typeface="Times New Roman" pitchFamily="18" charset="0"/>
                <a:cs typeface="Times New Roman" pitchFamily="18" charset="0"/>
              </a:rPr>
              <a:t>формується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новий</a:t>
            </a:r>
            <a:r>
              <a:rPr lang="ru-RU" sz="1600" b="1" dirty="0" smtClean="0">
                <a:latin typeface="Times New Roman" pitchFamily="18" charset="0"/>
                <a:cs typeface="Times New Roman" pitchFamily="18" charset="0"/>
              </a:rPr>
              <a:t> образ </a:t>
            </a:r>
            <a:r>
              <a:rPr lang="ru-RU" sz="1600" b="1" dirty="0" err="1" smtClean="0">
                <a:latin typeface="Times New Roman" pitchFamily="18" charset="0"/>
                <a:cs typeface="Times New Roman" pitchFamily="18" charset="0"/>
              </a:rPr>
              <a:t>професії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бібліотекаря</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якому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поєднуються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традиційні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професіоналізм</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компетентність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ініціативність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стабільність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нові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елементи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готовність</a:t>
            </a:r>
            <a:r>
              <a:rPr lang="ru-RU" sz="1600" b="1" dirty="0" smtClean="0">
                <a:latin typeface="Times New Roman" pitchFamily="18" charset="0"/>
                <a:cs typeface="Times New Roman" pitchFamily="18" charset="0"/>
              </a:rPr>
              <a:t> до </a:t>
            </a:r>
            <a:r>
              <a:rPr lang="ru-RU" sz="1600" b="1" dirty="0" err="1" smtClean="0">
                <a:latin typeface="Times New Roman" pitchFamily="18" charset="0"/>
                <a:cs typeface="Times New Roman" pitchFamily="18" charset="0"/>
              </a:rPr>
              <a:t>інновацій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вміння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ризикувати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здатність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визначати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стратегію</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розвитку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організації</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цілому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її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підрозділів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творче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засвоєння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способів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розвитку</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основі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використання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електронних</a:t>
            </a:r>
            <a:r>
              <a:rPr lang="ru-RU" sz="1600" b="1" dirty="0" smtClean="0">
                <a:latin typeface="Times New Roman" pitchFamily="18" charset="0"/>
                <a:cs typeface="Times New Roman" pitchFamily="18" charset="0"/>
              </a:rPr>
              <a:t> та </a:t>
            </a:r>
            <a:r>
              <a:rPr lang="ru-RU" sz="1600" b="1" dirty="0" err="1" smtClean="0">
                <a:latin typeface="Times New Roman" pitchFamily="18" charset="0"/>
                <a:cs typeface="Times New Roman" pitchFamily="18" charset="0"/>
              </a:rPr>
              <a:t>інших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нових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технологій</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останні</a:t>
            </a:r>
            <a:r>
              <a:rPr lang="ru-RU" sz="1600" b="1" dirty="0" smtClean="0">
                <a:latin typeface="Times New Roman" pitchFamily="18" charset="0"/>
                <a:cs typeface="Times New Roman" pitchFamily="18" charset="0"/>
              </a:rPr>
              <a:t> роки в </a:t>
            </a:r>
            <a:r>
              <a:rPr lang="ru-RU" sz="1600" b="1" dirty="0" err="1" smtClean="0">
                <a:latin typeface="Times New Roman" pitchFamily="18" charset="0"/>
                <a:cs typeface="Times New Roman" pitchFamily="18" charset="0"/>
              </a:rPr>
              <a:t>бібліотечній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практиці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з'явилося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безліч</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оригінальних</a:t>
            </a:r>
            <a:r>
              <a:rPr lang="ru-RU" sz="1600" b="1" dirty="0" smtClean="0">
                <a:latin typeface="Times New Roman" pitchFamily="18" charset="0"/>
                <a:cs typeface="Times New Roman" pitchFamily="18" charset="0"/>
              </a:rPr>
              <a:t> форм </a:t>
            </a:r>
            <a:r>
              <a:rPr lang="ru-RU" sz="1600" b="1" dirty="0" err="1" smtClean="0">
                <a:latin typeface="Times New Roman" pitchFamily="18" charset="0"/>
                <a:cs typeface="Times New Roman" pitchFamily="18" charset="0"/>
              </a:rPr>
              <a:t>роботи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які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дозволяють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зробити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взаємодію</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користувача</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бібліотекаря</a:t>
            </a:r>
            <a:r>
              <a:rPr lang="ru-RU" sz="1600" b="1" dirty="0" smtClean="0">
                <a:latin typeface="Times New Roman" pitchFamily="18" charset="0"/>
                <a:cs typeface="Times New Roman" pitchFamily="18" charset="0"/>
              </a:rPr>
              <a:t>.</a:t>
            </a:r>
          </a:p>
          <a:p>
            <a:endParaRPr lang="ru-RU" sz="1800" b="1" dirty="0"/>
          </a:p>
        </p:txBody>
      </p:sp>
      <p:pic>
        <p:nvPicPr>
          <p:cNvPr id="8" name="Picture 2"/>
          <p:cNvPicPr>
            <a:picLocks noGrp="1" noChangeAspect="1" noChangeArrowheads="1"/>
          </p:cNvPicPr>
          <p:nvPr>
            <p:ph sz="half" idx="1"/>
          </p:nvPr>
        </p:nvPicPr>
        <p:blipFill>
          <a:blip r:embed="rId3" cstate="print"/>
          <a:srcRect l="5694" r="5694"/>
          <a:stretch>
            <a:fillRect/>
          </a:stretch>
        </p:blipFill>
        <p:spPr bwMode="auto">
          <a:xfrm>
            <a:off x="357158" y="1500174"/>
            <a:ext cx="4500594" cy="4071966"/>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diamond(in)">
                                      <p:cBhvr>
                                        <p:cTn id="12"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ctr"/>
            <a:r>
              <a:rPr lang="uk-UA" sz="4400" b="1"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Поняття креативності</a:t>
            </a:r>
            <a:endParaRPr lang="ru-RU" sz="4400" b="1"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p:txBody>
      </p:sp>
      <p:sp>
        <p:nvSpPr>
          <p:cNvPr id="3" name="Содержимое 2"/>
          <p:cNvSpPr>
            <a:spLocks noGrp="1"/>
          </p:cNvSpPr>
          <p:nvPr>
            <p:ph sz="half" idx="1"/>
          </p:nvPr>
        </p:nvSpPr>
        <p:spPr>
          <a:xfrm>
            <a:off x="4500562" y="1571612"/>
            <a:ext cx="4643438" cy="4724400"/>
          </a:xfrm>
        </p:spPr>
        <p:txBody>
          <a:bodyPr>
            <a:normAutofit fontScale="70000" lnSpcReduction="20000"/>
          </a:bodyPr>
          <a:lstStyle/>
          <a:p>
            <a:r>
              <a:rPr lang="ru-RU" b="1" dirty="0" err="1" smtClean="0">
                <a:latin typeface="Times New Roman" pitchFamily="18" charset="0"/>
                <a:cs typeface="Times New Roman" pitchFamily="18" charset="0"/>
              </a:rPr>
              <a:t>Креативність</a:t>
            </a:r>
            <a:r>
              <a:rPr lang="ru-RU" b="1" dirty="0" smtClean="0">
                <a:latin typeface="Times New Roman" pitchFamily="18" charset="0"/>
                <a:cs typeface="Times New Roman" pitchFamily="18" charset="0"/>
              </a:rPr>
              <a:t> (в </a:t>
            </a:r>
            <a:r>
              <a:rPr lang="ru-RU" b="1" dirty="0" err="1" smtClean="0">
                <a:latin typeface="Times New Roman" pitchFamily="18" charset="0"/>
                <a:cs typeface="Times New Roman" pitchFamily="18" charset="0"/>
              </a:rPr>
              <a:t>перекладі</a:t>
            </a:r>
            <a:r>
              <a:rPr lang="ru-RU"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творчість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або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створення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нічого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сучасному</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суспільстві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розглядається</a:t>
            </a:r>
            <a:r>
              <a:rPr lang="ru-RU" b="1" dirty="0" smtClean="0">
                <a:latin typeface="Times New Roman" pitchFamily="18" charset="0"/>
                <a:cs typeface="Times New Roman" pitchFamily="18" charset="0"/>
              </a:rPr>
              <a:t> як </a:t>
            </a:r>
            <a:r>
              <a:rPr lang="ru-RU" b="1" dirty="0" err="1" smtClean="0">
                <a:latin typeface="Times New Roman" pitchFamily="18" charset="0"/>
                <a:cs typeface="Times New Roman" pitchFamily="18" charset="0"/>
              </a:rPr>
              <a:t>здатність</a:t>
            </a:r>
            <a:r>
              <a:rPr lang="ru-RU" b="1" dirty="0" smtClean="0">
                <a:latin typeface="Times New Roman" pitchFamily="18" charset="0"/>
                <a:cs typeface="Times New Roman" pitchFamily="18" charset="0"/>
              </a:rPr>
              <a:t> до нестандартного </a:t>
            </a:r>
            <a:r>
              <a:rPr lang="ru-RU" b="1" dirty="0" err="1" smtClean="0">
                <a:latin typeface="Times New Roman" pitchFamily="18" charset="0"/>
                <a:cs typeface="Times New Roman" pitchFamily="18" charset="0"/>
              </a:rPr>
              <a:t>мислення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поведінки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визнанням</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особливої</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цінності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творчого</a:t>
            </a:r>
            <a:r>
              <a:rPr lang="ru-RU" b="1" dirty="0" smtClean="0">
                <a:latin typeface="Times New Roman" pitchFamily="18" charset="0"/>
                <a:cs typeface="Times New Roman" pitchFamily="18" charset="0"/>
              </a:rPr>
              <a:t> конструктивного характеру.               </a:t>
            </a:r>
            <a:r>
              <a:rPr lang="ru-RU" b="1" dirty="0" err="1" smtClean="0">
                <a:latin typeface="Times New Roman" pitchFamily="18" charset="0"/>
                <a:cs typeface="Times New Roman" pitchFamily="18" charset="0"/>
              </a:rPr>
              <a:t>Це</a:t>
            </a:r>
            <a:r>
              <a:rPr lang="ru-RU" b="1" dirty="0" smtClean="0">
                <a:latin typeface="Times New Roman" pitchFamily="18" charset="0"/>
                <a:cs typeface="Times New Roman" pitchFamily="18" charset="0"/>
              </a:rPr>
              <a:t> - </a:t>
            </a:r>
            <a:r>
              <a:rPr lang="ru-RU" b="1" dirty="0" err="1" smtClean="0">
                <a:latin typeface="Times New Roman" pitchFamily="18" charset="0"/>
                <a:cs typeface="Times New Roman" pitchFamily="18" charset="0"/>
              </a:rPr>
              <a:t>вміння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оцінювати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потенційні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можливості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використовуваних</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засобів</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доцільно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застосовувати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їх</a:t>
            </a:r>
            <a:r>
              <a:rPr lang="ru-RU" b="1" dirty="0" smtClean="0">
                <a:latin typeface="Times New Roman" pitchFamily="18" charset="0"/>
                <a:cs typeface="Times New Roman" pitchFamily="18" charset="0"/>
              </a:rPr>
              <a:t> у </a:t>
            </a:r>
            <a:r>
              <a:rPr lang="ru-RU" b="1" dirty="0" err="1" smtClean="0">
                <a:latin typeface="Times New Roman" pitchFamily="18" charset="0"/>
                <a:cs typeface="Times New Roman" pitchFamily="18" charset="0"/>
              </a:rPr>
              <a:t>конкретній</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ситуації</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Креативність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залежить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від</a:t>
            </a:r>
            <a:r>
              <a:rPr lang="ru-RU" b="1" dirty="0" smtClean="0">
                <a:latin typeface="Times New Roman" pitchFamily="18" charset="0"/>
                <a:cs typeface="Times New Roman" pitchFamily="18" charset="0"/>
              </a:rPr>
              <a:t> умов, у </a:t>
            </a:r>
            <a:r>
              <a:rPr lang="ru-RU" b="1" dirty="0" err="1" smtClean="0">
                <a:latin typeface="Times New Roman" pitchFamily="18" charset="0"/>
                <a:cs typeface="Times New Roman" pitchFamily="18" charset="0"/>
              </a:rPr>
              <a:t>яких</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формується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людина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Бібліотечна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галузь</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модернізується</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що</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зобов'язує</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удосконалюватися</a:t>
            </a:r>
            <a:r>
              <a:rPr lang="ru-RU" b="1" dirty="0" smtClean="0">
                <a:latin typeface="Times New Roman" pitchFamily="18" charset="0"/>
                <a:cs typeface="Times New Roman" pitchFamily="18" charset="0"/>
              </a:rPr>
              <a:t> самих </a:t>
            </a:r>
            <a:r>
              <a:rPr lang="ru-RU" b="1" dirty="0" err="1" smtClean="0">
                <a:latin typeface="Times New Roman" pitchFamily="18" charset="0"/>
                <a:cs typeface="Times New Roman" pitchFamily="18" charset="0"/>
              </a:rPr>
              <a:t>бібліотекарів</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і</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вдосконалювати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свій</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професійний</a:t>
            </a:r>
            <a:r>
              <a:rPr lang="ru-RU" b="1" dirty="0" smtClean="0">
                <a:latin typeface="Times New Roman" pitchFamily="18" charset="0"/>
                <a:cs typeface="Times New Roman" pitchFamily="18" charset="0"/>
              </a:rPr>
              <a:t> статус.</a:t>
            </a:r>
            <a:endParaRPr lang="ru-RU" b="1" dirty="0">
              <a:latin typeface="Times New Roman" pitchFamily="18" charset="0"/>
              <a:cs typeface="Times New Roman" pitchFamily="18" charset="0"/>
            </a:endParaRPr>
          </a:p>
        </p:txBody>
      </p:sp>
      <p:pic>
        <p:nvPicPr>
          <p:cNvPr id="4" name="Picture 2"/>
          <p:cNvPicPr>
            <a:picLocks noChangeAspect="1" noChangeArrowheads="1"/>
          </p:cNvPicPr>
          <p:nvPr/>
        </p:nvPicPr>
        <p:blipFill>
          <a:blip r:embed="rId3" cstate="print"/>
          <a:srcRect/>
          <a:stretch>
            <a:fillRect/>
          </a:stretch>
        </p:blipFill>
        <p:spPr bwMode="auto">
          <a:xfrm>
            <a:off x="395536" y="1412776"/>
            <a:ext cx="3168352" cy="2204230"/>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srcRect/>
          <a:stretch>
            <a:fillRect/>
          </a:stretch>
        </p:blipFill>
        <p:spPr bwMode="auto">
          <a:xfrm>
            <a:off x="1331640" y="4005064"/>
            <a:ext cx="3044986" cy="2310383"/>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142852"/>
            <a:ext cx="8686800" cy="857256"/>
          </a:xfrm>
        </p:spPr>
        <p:txBody>
          <a:bodyPr>
            <a:normAutofit fontScale="90000"/>
          </a:bodyPr>
          <a:lstStyle/>
          <a:p>
            <a:pPr algn="ctr"/>
            <a:r>
              <a:rPr lang="ru-RU" sz="2400" dirty="0" smtClean="0">
                <a:latin typeface="Monotype Corsiva" pitchFamily="66" charset="0"/>
              </a:rPr>
              <a:t>           </a:t>
            </a:r>
            <a:r>
              <a:rPr lang="ru-RU" sz="3100" b="1" dirty="0" err="1" smtClean="0">
                <a:latin typeface="Times New Roman" pitchFamily="18" charset="0"/>
                <a:cs typeface="Times New Roman" pitchFamily="18" charset="0"/>
              </a:rPr>
              <a:t>Креативність</a:t>
            </a:r>
            <a:r>
              <a:rPr lang="ru-RU" sz="3100" b="1" dirty="0" smtClean="0">
                <a:latin typeface="Times New Roman" pitchFamily="18" charset="0"/>
                <a:cs typeface="Times New Roman" pitchFamily="18" charset="0"/>
              </a:rPr>
              <a:t> -наша </a:t>
            </a:r>
            <a:r>
              <a:rPr lang="ru-RU" sz="3100" b="1" dirty="0" err="1" smtClean="0">
                <a:latin typeface="Times New Roman" pitchFamily="18" charset="0"/>
                <a:cs typeface="Times New Roman" pitchFamily="18" charset="0"/>
              </a:rPr>
              <a:t>здатність</a:t>
            </a:r>
            <a:r>
              <a:rPr lang="ru-RU" sz="3100" b="1" dirty="0" smtClean="0">
                <a:latin typeface="Times New Roman" pitchFamily="18" charset="0"/>
                <a:cs typeface="Times New Roman" pitchFamily="18" charset="0"/>
              </a:rPr>
              <a:t> до </a:t>
            </a:r>
            <a:r>
              <a:rPr lang="ru-RU" sz="3100" b="1" dirty="0" err="1" smtClean="0">
                <a:latin typeface="Times New Roman" pitchFamily="18" charset="0"/>
                <a:cs typeface="Times New Roman" pitchFamily="18" charset="0"/>
              </a:rPr>
              <a:t>творчості</a:t>
            </a:r>
            <a:endParaRPr lang="ru-RU" sz="3100" b="1" dirty="0">
              <a:latin typeface="Times New Roman" pitchFamily="18" charset="0"/>
              <a:cs typeface="Times New Roman" pitchFamily="18" charset="0"/>
            </a:endParaRPr>
          </a:p>
        </p:txBody>
      </p:sp>
      <p:sp>
        <p:nvSpPr>
          <p:cNvPr id="3" name="Содержимое 2"/>
          <p:cNvSpPr>
            <a:spLocks noGrp="1"/>
          </p:cNvSpPr>
          <p:nvPr>
            <p:ph sz="half" idx="1"/>
          </p:nvPr>
        </p:nvSpPr>
        <p:spPr>
          <a:xfrm>
            <a:off x="467544" y="1000108"/>
            <a:ext cx="8352928" cy="5857892"/>
          </a:xfrm>
        </p:spPr>
        <p:txBody>
          <a:bodyPr>
            <a:noAutofit/>
          </a:bodyPr>
          <a:lstStyle/>
          <a:p>
            <a:pPr marL="0" indent="0">
              <a:lnSpc>
                <a:spcPct val="150000"/>
              </a:lnSpc>
              <a:spcBef>
                <a:spcPts val="0"/>
              </a:spcBef>
              <a:buNone/>
            </a:pP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Креативність</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реалізується</a:t>
            </a:r>
            <a:r>
              <a:rPr lang="ru-RU" sz="1400" b="1" dirty="0" smtClean="0">
                <a:latin typeface="Times New Roman" pitchFamily="18" charset="0"/>
                <a:cs typeface="Times New Roman" pitchFamily="18" charset="0"/>
              </a:rPr>
              <a:t> у </a:t>
            </a:r>
            <a:r>
              <a:rPr lang="ru-RU" sz="1400" b="1" dirty="0" err="1" smtClean="0">
                <a:latin typeface="Times New Roman" pitchFamily="18" charset="0"/>
                <a:cs typeface="Times New Roman" pitchFamily="18" charset="0"/>
              </a:rPr>
              <a:t>формі</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нових</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ідей</a:t>
            </a:r>
            <a:r>
              <a:rPr lang="ru-RU" sz="1400" b="1" dirty="0" smtClean="0">
                <a:latin typeface="Times New Roman" pitchFamily="18" charset="0"/>
                <a:cs typeface="Times New Roman" pitchFamily="18" charset="0"/>
              </a:rPr>
              <a:t> та </a:t>
            </a:r>
            <a:r>
              <a:rPr lang="ru-RU" sz="1400" b="1" dirty="0" err="1" smtClean="0">
                <a:latin typeface="Times New Roman" pitchFamily="18" charset="0"/>
                <a:cs typeface="Times New Roman" pitchFamily="18" charset="0"/>
              </a:rPr>
              <a:t>підходів</a:t>
            </a:r>
            <a:r>
              <a:rPr lang="ru-RU" sz="1400" b="1" dirty="0" smtClean="0">
                <a:latin typeface="Times New Roman" pitchFamily="18" charset="0"/>
                <a:cs typeface="Times New Roman" pitchFamily="18" charset="0"/>
              </a:rPr>
              <a:t> у </a:t>
            </a:r>
            <a:r>
              <a:rPr lang="ru-RU" sz="1400" b="1" dirty="0" err="1" smtClean="0">
                <a:latin typeface="Times New Roman" pitchFamily="18" charset="0"/>
                <a:cs typeface="Times New Roman" pitchFamily="18" charset="0"/>
              </a:rPr>
              <a:t>науці</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культурі</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політиці</a:t>
            </a:r>
            <a:r>
              <a:rPr lang="ru-RU" sz="1400" b="1" dirty="0" smtClean="0">
                <a:latin typeface="Times New Roman" pitchFamily="18" charset="0"/>
                <a:cs typeface="Times New Roman" pitchFamily="18" charset="0"/>
              </a:rPr>
              <a:t> - словом, </a:t>
            </a:r>
            <a:r>
              <a:rPr lang="en-US" sz="1400" b="1" dirty="0" smtClean="0">
                <a:latin typeface="Times New Roman" pitchFamily="18" charset="0"/>
                <a:cs typeface="Times New Roman" pitchFamily="18" charset="0"/>
              </a:rPr>
              <a:t>  </a:t>
            </a:r>
            <a:r>
              <a:rPr lang="ru-RU" sz="1400" b="1" dirty="0" smtClean="0">
                <a:latin typeface="Times New Roman" pitchFamily="18" charset="0"/>
                <a:cs typeface="Times New Roman" pitchFamily="18" charset="0"/>
              </a:rPr>
              <a:t>у </a:t>
            </a:r>
            <a:r>
              <a:rPr lang="ru-RU" sz="1400" b="1" dirty="0" err="1" smtClean="0">
                <a:latin typeface="Times New Roman" pitchFamily="18" charset="0"/>
                <a:cs typeface="Times New Roman" pitchFamily="18" charset="0"/>
              </a:rPr>
              <a:t>всіх</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динамічних</a:t>
            </a:r>
            <a:r>
              <a:rPr lang="ru-RU" sz="1400" b="1" dirty="0" smtClean="0">
                <a:latin typeface="Times New Roman" pitchFamily="18" charset="0"/>
                <a:cs typeface="Times New Roman" pitchFamily="18" charset="0"/>
              </a:rPr>
              <a:t> сферах </a:t>
            </a:r>
            <a:r>
              <a:rPr lang="ru-RU" sz="1400" b="1" dirty="0" err="1" smtClean="0">
                <a:latin typeface="Times New Roman" pitchFamily="18" charset="0"/>
                <a:cs typeface="Times New Roman" pitchFamily="18" charset="0"/>
              </a:rPr>
              <a:t>життя</a:t>
            </a:r>
            <a:r>
              <a:rPr lang="ru-RU" sz="1400" b="1" dirty="0" smtClean="0">
                <a:latin typeface="Times New Roman" pitchFamily="18" charset="0"/>
                <a:cs typeface="Times New Roman" pitchFamily="18" charset="0"/>
              </a:rPr>
              <a:t>, де </a:t>
            </a:r>
            <a:r>
              <a:rPr lang="ru-RU" sz="1400" b="1" dirty="0" err="1" smtClean="0">
                <a:latin typeface="Times New Roman" pitchFamily="18" charset="0"/>
                <a:cs typeface="Times New Roman" pitchFamily="18" charset="0"/>
              </a:rPr>
              <a:t>розвинена</a:t>
            </a:r>
            <a:r>
              <a:rPr lang="ru-RU" sz="1400" b="1" dirty="0" smtClean="0">
                <a:latin typeface="Times New Roman" pitchFamily="18" charset="0"/>
                <a:cs typeface="Times New Roman" pitchFamily="18" charset="0"/>
              </a:rPr>
              <a:t> </a:t>
            </a:r>
            <a:r>
              <a:rPr lang="ru-RU" sz="1400" b="1" dirty="0" err="1" smtClean="0">
                <a:latin typeface="Times New Roman" pitchFamily="18" charset="0"/>
                <a:cs typeface="Times New Roman" pitchFamily="18" charset="0"/>
              </a:rPr>
              <a:t>конкуренція</a:t>
            </a:r>
            <a:r>
              <a:rPr lang="ru-RU" sz="1400" b="1" dirty="0" smtClean="0">
                <a:latin typeface="Times New Roman" pitchFamily="18" charset="0"/>
                <a:cs typeface="Times New Roman" pitchFamily="18" charset="0"/>
              </a:rPr>
              <a:t>. </a:t>
            </a:r>
            <a:endParaRPr lang="en-US" sz="1400" b="1" dirty="0" smtClean="0">
              <a:latin typeface="Times New Roman" pitchFamily="18" charset="0"/>
              <a:cs typeface="Times New Roman" pitchFamily="18" charset="0"/>
            </a:endParaRPr>
          </a:p>
          <a:p>
            <a:pPr marL="0" indent="0">
              <a:lnSpc>
                <a:spcPct val="150000"/>
              </a:lnSpc>
              <a:spcBef>
                <a:spcPts val="0"/>
              </a:spcBef>
              <a:buNone/>
            </a:pPr>
            <a:r>
              <a:rPr lang="en-US" sz="1400" b="1" i="1" dirty="0" smtClean="0">
                <a:latin typeface="Times New Roman" pitchFamily="18" charset="0"/>
                <a:cs typeface="Times New Roman" pitchFamily="18" charset="0"/>
              </a:rPr>
              <a:t> </a:t>
            </a:r>
            <a:r>
              <a:rPr lang="en-US" sz="14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Креативний</a:t>
            </a:r>
            <a:r>
              <a:rPr lang="ru-RU" sz="16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або</a:t>
            </a:r>
            <a:r>
              <a:rPr lang="ru-RU" sz="1600" b="1" i="1" dirty="0" smtClean="0">
                <a:latin typeface="Times New Roman" pitchFamily="18" charset="0"/>
                <a:cs typeface="Times New Roman" pitchFamily="18" charset="0"/>
              </a:rPr>
              <a:t> </a:t>
            </a:r>
            <a:r>
              <a:rPr lang="ru-RU" sz="1600" b="1" i="1" dirty="0" err="1" smtClean="0">
                <a:latin typeface="Times New Roman" pitchFamily="18" charset="0"/>
                <a:cs typeface="Times New Roman" pitchFamily="18" charset="0"/>
              </a:rPr>
              <a:t>творчий</a:t>
            </a:r>
            <a:r>
              <a:rPr lang="ru-RU" sz="1600" b="1" i="1" dirty="0" smtClean="0">
                <a:latin typeface="Times New Roman" pitchFamily="18" charset="0"/>
                <a:cs typeface="Times New Roman" pitchFamily="18" charset="0"/>
              </a:rPr>
              <a:t>?</a:t>
            </a:r>
            <a:endParaRPr lang="en-US" sz="1600" b="1" i="1" dirty="0" smtClean="0">
              <a:latin typeface="Times New Roman" pitchFamily="18" charset="0"/>
              <a:cs typeface="Times New Roman" pitchFamily="18" charset="0"/>
            </a:endParaRPr>
          </a:p>
          <a:p>
            <a:pPr marL="0" indent="0">
              <a:lnSpc>
                <a:spcPct val="150000"/>
              </a:lnSpc>
              <a:spcBef>
                <a:spcPts val="0"/>
              </a:spcBef>
              <a:buNone/>
            </a:pPr>
            <a:r>
              <a:rPr lang="en-US" sz="1600" b="1" dirty="0" smtClean="0">
                <a:latin typeface="Times New Roman" pitchFamily="18" charset="0"/>
                <a:cs typeface="Times New Roman" pitchFamily="18" charset="0"/>
              </a:rPr>
              <a:t> </a:t>
            </a:r>
            <a:r>
              <a:rPr lang="en-US"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Креативність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означає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ще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вміння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генерувати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несподівані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ідеї</a:t>
            </a:r>
            <a:r>
              <a:rPr lang="ru-RU" sz="1600" b="1" dirty="0" smtClean="0">
                <a:latin typeface="Times New Roman" pitchFamily="18" charset="0"/>
                <a:cs typeface="Times New Roman" pitchFamily="18" charset="0"/>
              </a:rPr>
              <a:t>. У </a:t>
            </a:r>
            <a:r>
              <a:rPr lang="ru-RU" sz="1600" b="1" dirty="0" err="1" smtClean="0">
                <a:latin typeface="Times New Roman" pitchFamily="18" charset="0"/>
                <a:cs typeface="Times New Roman" pitchFamily="18" charset="0"/>
              </a:rPr>
              <a:t>цьому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сенсі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креативний</a:t>
            </a:r>
            <a:r>
              <a:rPr lang="ru-RU" sz="1600" b="1" dirty="0" smtClean="0">
                <a:latin typeface="Times New Roman" pitchFamily="18" charset="0"/>
                <a:cs typeface="Times New Roman" pitchFamily="18" charset="0"/>
              </a:rPr>
              <a:t>» - не те ж </a:t>
            </a:r>
            <a:r>
              <a:rPr lang="ru-RU" sz="1600" b="1" dirty="0" err="1" smtClean="0">
                <a:latin typeface="Times New Roman" pitchFamily="18" charset="0"/>
                <a:cs typeface="Times New Roman" pitchFamily="18" charset="0"/>
              </a:rPr>
              <a:t>саме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що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творчий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Сутність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творчості</a:t>
            </a:r>
            <a:r>
              <a:rPr lang="ru-RU" sz="1600" b="1" dirty="0" smtClean="0">
                <a:latin typeface="Times New Roman" pitchFamily="18" charset="0"/>
                <a:cs typeface="Times New Roman" pitchFamily="18" charset="0"/>
              </a:rPr>
              <a:t> - у </a:t>
            </a:r>
            <a:r>
              <a:rPr lang="ru-RU" sz="1600" b="1" dirty="0" err="1" smtClean="0">
                <a:latin typeface="Times New Roman" pitchFamily="18" charset="0"/>
                <a:cs typeface="Times New Roman" pitchFamily="18" charset="0"/>
              </a:rPr>
              <a:t>відкритті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створенні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чогось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якісно</a:t>
            </a:r>
            <a:r>
              <a:rPr lang="ru-RU" sz="1600" b="1" dirty="0" smtClean="0">
                <a:latin typeface="Times New Roman" pitchFamily="18" charset="0"/>
                <a:cs typeface="Times New Roman" pitchFamily="18" charset="0"/>
              </a:rPr>
              <a:t> нового, </a:t>
            </a:r>
            <a:r>
              <a:rPr lang="ru-RU" sz="1600" b="1" dirty="0" err="1" smtClean="0">
                <a:latin typeface="Times New Roman" pitchFamily="18" charset="0"/>
                <a:cs typeface="Times New Roman" pitchFamily="18" charset="0"/>
              </a:rPr>
              <a:t>що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має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значну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цінність</a:t>
            </a:r>
            <a:r>
              <a:rPr lang="ru-RU" sz="1600" b="1" dirty="0" smtClean="0">
                <a:latin typeface="Times New Roman" pitchFamily="18" charset="0"/>
                <a:cs typeface="Times New Roman" pitchFamily="18" charset="0"/>
              </a:rPr>
              <a:t>.</a:t>
            </a:r>
            <a:r>
              <a:rPr lang="en-US"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Це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можуть</a:t>
            </a:r>
            <a:r>
              <a:rPr lang="ru-RU" sz="1600" b="1" dirty="0" smtClean="0">
                <a:latin typeface="Times New Roman" pitchFamily="18" charset="0"/>
                <a:cs typeface="Times New Roman" pitchFamily="18" charset="0"/>
              </a:rPr>
              <a:t> бути </a:t>
            </a:r>
            <a:r>
              <a:rPr lang="ru-RU" sz="1600" b="1" dirty="0" err="1" smtClean="0">
                <a:latin typeface="Times New Roman" pitchFamily="18" charset="0"/>
                <a:cs typeface="Times New Roman" pitchFamily="18" charset="0"/>
              </a:rPr>
              <a:t>естетичні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цінності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факти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закони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технічні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пристрої</a:t>
            </a:r>
            <a:r>
              <a:rPr lang="ru-RU" sz="1600" b="1" dirty="0" smtClean="0">
                <a:latin typeface="Times New Roman" pitchFamily="18" charset="0"/>
                <a:cs typeface="Times New Roman" pitchFamily="18" charset="0"/>
              </a:rPr>
              <a:t>. А слова «</a:t>
            </a:r>
            <a:r>
              <a:rPr lang="ru-RU" sz="1600" b="1" dirty="0" err="1" smtClean="0">
                <a:latin typeface="Times New Roman" pitchFamily="18" charset="0"/>
                <a:cs typeface="Times New Roman" pitchFamily="18" charset="0"/>
              </a:rPr>
              <a:t>креативність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креатив</a:t>
            </a:r>
            <a:r>
              <a:rPr lang="ru-RU" sz="1600" b="1" dirty="0" smtClean="0">
                <a:latin typeface="Times New Roman" pitchFamily="18" charset="0"/>
                <a:cs typeface="Times New Roman" pitchFamily="18" charset="0"/>
              </a:rPr>
              <a:t>» </a:t>
            </a:r>
            <a:r>
              <a:rPr lang="uk-UA" sz="1600" b="1" dirty="0" smtClean="0">
                <a:latin typeface="Times New Roman" pitchFamily="18" charset="0"/>
                <a:cs typeface="Times New Roman" pitchFamily="18" charset="0"/>
              </a:rPr>
              <a:t>частіше </a:t>
            </a:r>
            <a:r>
              <a:rPr lang="ru-RU" sz="1600" b="1" dirty="0" err="1" smtClean="0">
                <a:latin typeface="Times New Roman" pitchFamily="18" charset="0"/>
                <a:cs typeface="Times New Roman" pitchFamily="18" charset="0"/>
              </a:rPr>
              <a:t>використовуються</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галузі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реклами</a:t>
            </a:r>
            <a:r>
              <a:rPr lang="ru-RU" sz="1600" b="1" dirty="0" smtClean="0">
                <a:latin typeface="Times New Roman" pitchFamily="18" charset="0"/>
                <a:cs typeface="Times New Roman" pitchFamily="18" charset="0"/>
              </a:rPr>
              <a:t>, маркетингу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управління</a:t>
            </a:r>
            <a:r>
              <a:rPr lang="ru-RU" sz="1600" b="1" dirty="0" smtClean="0">
                <a:latin typeface="Times New Roman" pitchFamily="18" charset="0"/>
                <a:cs typeface="Times New Roman" pitchFamily="18" charset="0"/>
              </a:rPr>
              <a:t> персоналом та у </a:t>
            </a:r>
            <a:r>
              <a:rPr lang="ru-RU" sz="1600" b="1" dirty="0" err="1" smtClean="0">
                <a:latin typeface="Times New Roman" pitchFamily="18" charset="0"/>
                <a:cs typeface="Times New Roman" pitchFamily="18" charset="0"/>
              </a:rPr>
              <a:t>разі</a:t>
            </a:r>
            <a:r>
              <a:rPr lang="ru-RU" sz="1600" b="1" dirty="0" smtClean="0">
                <a:latin typeface="Times New Roman" pitchFamily="18" charset="0"/>
                <a:cs typeface="Times New Roman" pitchFamily="18" charset="0"/>
              </a:rPr>
              <a:t> нестандартного </a:t>
            </a:r>
            <a:r>
              <a:rPr lang="ru-RU" sz="1600" b="1" dirty="0" err="1" smtClean="0">
                <a:latin typeface="Times New Roman" pitchFamily="18" charset="0"/>
                <a:cs typeface="Times New Roman" pitchFamily="18" charset="0"/>
              </a:rPr>
              <a:t>підх</a:t>
            </a:r>
            <a:r>
              <a:rPr lang="uk-UA" sz="1600" b="1" dirty="0" smtClean="0">
                <a:latin typeface="Times New Roman" pitchFamily="18" charset="0"/>
                <a:cs typeface="Times New Roman" pitchFamily="18" charset="0"/>
              </a:rPr>
              <a:t>і</a:t>
            </a:r>
            <a:r>
              <a:rPr lang="ru-RU" sz="1600" b="1" dirty="0" err="1" smtClean="0">
                <a:latin typeface="Times New Roman" pitchFamily="18" charset="0"/>
                <a:cs typeface="Times New Roman" pitchFamily="18" charset="0"/>
              </a:rPr>
              <a:t>ду</a:t>
            </a:r>
            <a:r>
              <a:rPr lang="ru-RU" sz="1600" b="1" dirty="0" smtClean="0">
                <a:latin typeface="Times New Roman" pitchFamily="18" charset="0"/>
                <a:cs typeface="Times New Roman" pitchFamily="18" charset="0"/>
              </a:rPr>
              <a:t> до </a:t>
            </a:r>
            <a:r>
              <a:rPr lang="ru-RU" sz="1600" b="1" dirty="0" err="1" smtClean="0">
                <a:latin typeface="Times New Roman" pitchFamily="18" charset="0"/>
                <a:cs typeface="Times New Roman" pitchFamily="18" charset="0"/>
              </a:rPr>
              <a:t>виконання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поставленого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завдання</a:t>
            </a:r>
            <a:r>
              <a:rPr lang="ru-RU" sz="1600" b="1" dirty="0" smtClean="0">
                <a:latin typeface="Times New Roman" pitchFamily="18" charset="0"/>
                <a:cs typeface="Times New Roman" pitchFamily="18" charset="0"/>
              </a:rPr>
              <a:t>. У </a:t>
            </a:r>
            <a:r>
              <a:rPr lang="ru-RU" sz="1600" b="1" dirty="0" err="1" smtClean="0">
                <a:latin typeface="Times New Roman" pitchFamily="18" charset="0"/>
                <a:cs typeface="Times New Roman" pitchFamily="18" charset="0"/>
              </a:rPr>
              <a:t>номенклатурі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спеціальностей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з'явилися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креативщик</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кріейтор</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смішно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було</a:t>
            </a:r>
            <a:r>
              <a:rPr lang="ru-RU" sz="1600" b="1" dirty="0" smtClean="0">
                <a:latin typeface="Times New Roman" pitchFamily="18" charset="0"/>
                <a:cs typeface="Times New Roman" pitchFamily="18" charset="0"/>
              </a:rPr>
              <a:t> б </a:t>
            </a:r>
            <a:r>
              <a:rPr lang="ru-RU" sz="1600" b="1" dirty="0" err="1" smtClean="0">
                <a:latin typeface="Times New Roman" pitchFamily="18" charset="0"/>
                <a:cs typeface="Times New Roman" pitchFamily="18" charset="0"/>
              </a:rPr>
              <a:t>бачити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оголошення</a:t>
            </a:r>
            <a:r>
              <a:rPr lang="ru-RU" sz="1600" b="1" dirty="0" smtClean="0">
                <a:latin typeface="Times New Roman" pitchFamily="18" charset="0"/>
                <a:cs typeface="Times New Roman" pitchFamily="18" charset="0"/>
              </a:rPr>
              <a:t> про </a:t>
            </a:r>
            <a:r>
              <a:rPr lang="ru-RU" sz="1600" b="1" dirty="0" err="1" smtClean="0">
                <a:latin typeface="Times New Roman" pitchFamily="18" charset="0"/>
                <a:cs typeface="Times New Roman" pitchFamily="18" charset="0"/>
              </a:rPr>
              <a:t>вакансії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творця</a:t>
            </a:r>
            <a:r>
              <a:rPr lang="ru-RU" sz="1600" b="1" dirty="0" smtClean="0">
                <a:latin typeface="Times New Roman" pitchFamily="18" charset="0"/>
                <a:cs typeface="Times New Roman" pitchFamily="18" charset="0"/>
              </a:rPr>
              <a:t> ». </a:t>
            </a:r>
            <a:r>
              <a:rPr lang="ru-RU" sz="1600" b="1" dirty="0" err="1" smtClean="0">
                <a:latin typeface="Times New Roman" pitchFamily="18" charset="0"/>
                <a:cs typeface="Times New Roman" pitchFamily="18" charset="0"/>
              </a:rPr>
              <a:t>Креативність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визначається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знаннями</a:t>
            </a:r>
            <a:r>
              <a:rPr lang="ru-RU" sz="1600" b="1" dirty="0" smtClean="0">
                <a:latin typeface="Times New Roman" pitchFamily="18" charset="0"/>
                <a:cs typeface="Times New Roman" pitchFamily="18" charset="0"/>
              </a:rPr>
              <a:t> та кругозором, </a:t>
            </a:r>
            <a:r>
              <a:rPr lang="ru-RU" sz="1600" b="1" dirty="0" err="1" smtClean="0">
                <a:latin typeface="Times New Roman" pitchFamily="18" charset="0"/>
                <a:cs typeface="Times New Roman" pitchFamily="18" charset="0"/>
              </a:rPr>
              <a:t>особистісними</a:t>
            </a:r>
            <a:r>
              <a:rPr lang="ru-RU" sz="1600" b="1" dirty="0" smtClean="0">
                <a:latin typeface="Times New Roman" pitchFamily="18" charset="0"/>
                <a:cs typeface="Times New Roman" pitchFamily="18" charset="0"/>
              </a:rPr>
              <a:t> рисами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мотивацією</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середовищем</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якому</a:t>
            </a:r>
            <a:r>
              <a:rPr lang="ru-RU" sz="1600" b="1" dirty="0" smtClean="0">
                <a:latin typeface="Times New Roman" pitchFamily="18" charset="0"/>
                <a:cs typeface="Times New Roman" pitchFamily="18" charset="0"/>
              </a:rPr>
              <a:t> ми росли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живемо</a:t>
            </a:r>
            <a:r>
              <a:rPr lang="ru-RU" sz="1600" b="1" dirty="0" smtClean="0">
                <a:latin typeface="Times New Roman" pitchFamily="18" charset="0"/>
                <a:cs typeface="Times New Roman" pitchFamily="18" charset="0"/>
              </a:rPr>
              <a:t>. Не </a:t>
            </a:r>
            <a:r>
              <a:rPr lang="ru-RU" sz="1600" b="1" dirty="0" err="1" smtClean="0">
                <a:latin typeface="Times New Roman" pitchFamily="18" charset="0"/>
                <a:cs typeface="Times New Roman" pitchFamily="18" charset="0"/>
              </a:rPr>
              <a:t>менш</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важливі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інтелектуальна</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гнучкість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вміння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мислити</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різні</a:t>
            </a:r>
            <a:r>
              <a:rPr lang="ru-RU" sz="1600" b="1" dirty="0" smtClean="0">
                <a:latin typeface="Times New Roman" pitchFamily="18" charset="0"/>
                <a:cs typeface="Times New Roman" pitchFamily="18" charset="0"/>
              </a:rPr>
              <a:t> боки». Чим </a:t>
            </a:r>
            <a:r>
              <a:rPr lang="ru-RU" sz="1600" b="1" dirty="0" err="1" smtClean="0">
                <a:latin typeface="Times New Roman" pitchFamily="18" charset="0"/>
                <a:cs typeface="Times New Roman" pitchFamily="18" charset="0"/>
              </a:rPr>
              <a:t>більше</a:t>
            </a:r>
            <a:r>
              <a:rPr lang="ru-RU" sz="1600" b="1" dirty="0" smtClean="0">
                <a:latin typeface="Times New Roman" pitchFamily="18" charset="0"/>
                <a:cs typeface="Times New Roman" pitchFamily="18" charset="0"/>
              </a:rPr>
              <a:t> ми </a:t>
            </a:r>
            <a:r>
              <a:rPr lang="ru-RU" sz="1600" b="1" dirty="0" err="1" smtClean="0">
                <a:latin typeface="Times New Roman" pitchFamily="18" charset="0"/>
                <a:cs typeface="Times New Roman" pitchFamily="18" charset="0"/>
              </a:rPr>
              <a:t>можемо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запропонувати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різних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варіантів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вирішення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проблеми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тим</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більше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шансів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натрапити</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щось</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оригінальне</a:t>
            </a: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642910" y="1"/>
            <a:ext cx="6715172" cy="3139321"/>
          </a:xfrm>
          <a:prstGeom prst="rect">
            <a:avLst/>
          </a:prstGeom>
        </p:spPr>
        <p:txBody>
          <a:bodyPr wrap="square">
            <a:spAutoFit/>
          </a:bodyPr>
          <a:lstStyle/>
          <a:p>
            <a:r>
              <a:rPr lang="ru-RU" b="1" dirty="0" smtClean="0">
                <a:latin typeface="Times New Roman" pitchFamily="18" charset="0"/>
                <a:cs typeface="Times New Roman" pitchFamily="18" charset="0"/>
              </a:rPr>
              <a:t>Джерела </a:t>
            </a:r>
            <a:r>
              <a:rPr lang="ru-RU" b="1" dirty="0" err="1" smtClean="0">
                <a:latin typeface="Times New Roman" pitchFamily="18" charset="0"/>
                <a:cs typeface="Times New Roman" pitchFamily="18" charset="0"/>
              </a:rPr>
              <a:t>креативності</a:t>
            </a:r>
            <a:r>
              <a:rPr lang="ru-RU" b="1"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Існує</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безліч</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джерел</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креативності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але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жоден</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a:t>
            </a:r>
            <a:r>
              <a:rPr lang="ru-RU" dirty="0" smtClean="0">
                <a:latin typeface="Times New Roman" pitchFamily="18" charset="0"/>
                <a:cs typeface="Times New Roman" pitchFamily="18" charset="0"/>
              </a:rPr>
              <a:t> них </a:t>
            </a:r>
            <a:r>
              <a:rPr lang="ru-RU" dirty="0" err="1" smtClean="0">
                <a:latin typeface="Times New Roman" pitchFamily="18" charset="0"/>
                <a:cs typeface="Times New Roman" pitchFamily="18" charset="0"/>
              </a:rPr>
              <a:t>окремо</a:t>
            </a:r>
            <a:r>
              <a:rPr lang="ru-RU" dirty="0" smtClean="0">
                <a:latin typeface="Times New Roman" pitchFamily="18" charset="0"/>
                <a:cs typeface="Times New Roman" pitchFamily="18" charset="0"/>
              </a:rPr>
              <a:t> не в </a:t>
            </a:r>
            <a:r>
              <a:rPr lang="ru-RU" dirty="0" err="1" smtClean="0">
                <a:latin typeface="Times New Roman" pitchFamily="18" charset="0"/>
                <a:cs typeface="Times New Roman" pitchFamily="18" charset="0"/>
              </a:rPr>
              <a:t>змозі</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повністю</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розкрити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сутність</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творчого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процесу</a:t>
            </a:r>
            <a:r>
              <a:rPr lang="ru-RU" dirty="0" smtClean="0">
                <a:latin typeface="Times New Roman" pitchFamily="18" charset="0"/>
                <a:cs typeface="Times New Roman" pitchFamily="18" charset="0"/>
              </a:rPr>
              <a:t>. Для </a:t>
            </a:r>
            <a:r>
              <a:rPr lang="ru-RU" dirty="0" err="1" smtClean="0">
                <a:latin typeface="Times New Roman" pitchFamily="18" charset="0"/>
                <a:cs typeface="Times New Roman" pitchFamily="18" charset="0"/>
              </a:rPr>
              <a:t>пояснення</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походження</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творчих</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здібностей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людини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було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висунуто</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безліч</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теорій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найпоширенішими</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з</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яких</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є</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наступні</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Божественне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одкровення</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Щасливий</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випадок</a:t>
            </a:r>
            <a:r>
              <a:rPr lang="ru-RU" dirty="0" smtClean="0">
                <a:latin typeface="Times New Roman" pitchFamily="18" charset="0"/>
                <a:cs typeface="Times New Roman" pitchFamily="18" charset="0"/>
              </a:rPr>
              <a:t>;                                                                                               - «</a:t>
            </a:r>
            <a:r>
              <a:rPr lang="ru-RU" dirty="0" err="1" smtClean="0">
                <a:latin typeface="Times New Roman" pitchFamily="18" charset="0"/>
                <a:cs typeface="Times New Roman" pitchFamily="18" charset="0"/>
              </a:rPr>
              <a:t>Заплановане</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везіння</a:t>
            </a:r>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Наполегливость</a:t>
            </a:r>
            <a:r>
              <a:rPr lang="ru-RU" dirty="0" smtClean="0">
                <a:latin typeface="Times New Roman" pitchFamily="18" charset="0"/>
                <a:cs typeface="Times New Roman" pitchFamily="18" charset="0"/>
              </a:rPr>
              <a:t>;</a:t>
            </a:r>
          </a:p>
          <a:p>
            <a:r>
              <a:rPr lang="ru-RU" dirty="0" smtClean="0">
                <a:latin typeface="Times New Roman" pitchFamily="18" charset="0"/>
                <a:cs typeface="Times New Roman" pitchFamily="18" charset="0"/>
              </a:rPr>
              <a:t>- «Метод».                                                                                                                                      </a:t>
            </a:r>
            <a:endParaRPr lang="ru-RU" dirty="0">
              <a:latin typeface="Times New Roman" pitchFamily="18" charset="0"/>
              <a:cs typeface="Times New Roman" pitchFamily="18" charset="0"/>
            </a:endParaRPr>
          </a:p>
        </p:txBody>
      </p:sp>
      <p:pic>
        <p:nvPicPr>
          <p:cNvPr id="10" name="Picture 2"/>
          <p:cNvPicPr>
            <a:picLocks noChangeAspect="1" noChangeArrowheads="1"/>
          </p:cNvPicPr>
          <p:nvPr/>
        </p:nvPicPr>
        <p:blipFill>
          <a:blip r:embed="rId3" cstate="print"/>
          <a:srcRect/>
          <a:stretch>
            <a:fillRect/>
          </a:stretch>
        </p:blipFill>
        <p:spPr bwMode="auto">
          <a:xfrm>
            <a:off x="1259632" y="3068960"/>
            <a:ext cx="6786611" cy="3643338"/>
          </a:xfrm>
          <a:prstGeom prst="rect">
            <a:avLst/>
          </a:prstGeom>
          <a:noFill/>
          <a:ln w="9525">
            <a:noFill/>
            <a:miter lim="800000"/>
            <a:headEnd/>
            <a:tailEnd/>
          </a:ln>
          <a:effectLst/>
        </p:spPr>
      </p:pic>
      <p:sp>
        <p:nvSpPr>
          <p:cNvPr id="11" name="Прямоугольник 10"/>
          <p:cNvSpPr/>
          <p:nvPr/>
        </p:nvSpPr>
        <p:spPr>
          <a:xfrm>
            <a:off x="0" y="2571744"/>
            <a:ext cx="6929454" cy="369332"/>
          </a:xfrm>
          <a:prstGeom prst="rect">
            <a:avLst/>
          </a:prstGeom>
        </p:spPr>
        <p:txBody>
          <a:bodyPr wrap="square">
            <a:spAutoFit/>
          </a:bodyPr>
          <a:lstStyle/>
          <a:p>
            <a:r>
              <a:rPr lang="ru-RU" dirty="0" smtClean="0"/>
              <a:t>                                                                                             </a:t>
            </a:r>
            <a:endParaRPr lang="ru-RU" dirty="0"/>
          </a:p>
        </p:txBody>
      </p:sp>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301752" y="142852"/>
            <a:ext cx="8686800" cy="1155596"/>
          </a:xfrm>
        </p:spPr>
        <p:txBody>
          <a:bodyPr/>
          <a:lstStyle/>
          <a:p>
            <a:pPr algn="ctr"/>
            <a:r>
              <a:rPr lang="uk-UA" b="1" dirty="0" smtClean="0">
                <a:latin typeface="Times New Roman" pitchFamily="18" charset="0"/>
                <a:cs typeface="Times New Roman" pitchFamily="18" charset="0"/>
              </a:rPr>
              <a:t>Прорекламуй  свою  роботу!</a:t>
            </a:r>
            <a:endParaRPr lang="ru-RU" b="1" dirty="0">
              <a:latin typeface="Times New Roman" pitchFamily="18" charset="0"/>
              <a:cs typeface="Times New Roman" pitchFamily="18" charset="0"/>
            </a:endParaRPr>
          </a:p>
        </p:txBody>
      </p:sp>
      <p:sp>
        <p:nvSpPr>
          <p:cNvPr id="6" name="Содержимое 5"/>
          <p:cNvSpPr>
            <a:spLocks noGrp="1"/>
          </p:cNvSpPr>
          <p:nvPr>
            <p:ph sz="half" idx="1"/>
          </p:nvPr>
        </p:nvSpPr>
        <p:spPr>
          <a:xfrm>
            <a:off x="0" y="1285860"/>
            <a:ext cx="4714876" cy="5038740"/>
          </a:xfrm>
        </p:spPr>
        <p:txBody>
          <a:bodyPr>
            <a:noAutofit/>
          </a:bodyPr>
          <a:lstStyle/>
          <a:p>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Сучасна</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бібліотека</a:t>
            </a:r>
            <a:r>
              <a:rPr lang="ru-RU" sz="1800" b="1" dirty="0" smtClean="0">
                <a:latin typeface="Times New Roman" pitchFamily="18" charset="0"/>
                <a:cs typeface="Times New Roman" pitchFamily="18" charset="0"/>
              </a:rPr>
              <a:t> для </a:t>
            </a:r>
            <a:r>
              <a:rPr lang="ru-RU" sz="1800" b="1" dirty="0" err="1" smtClean="0">
                <a:latin typeface="Times New Roman" pitchFamily="18" charset="0"/>
                <a:cs typeface="Times New Roman" pitchFamily="18" charset="0"/>
              </a:rPr>
              <a:t>виконання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своєї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головної</a:t>
            </a:r>
            <a:r>
              <a:rPr lang="ru-RU" sz="1800" b="1" dirty="0" smtClean="0">
                <a:latin typeface="Times New Roman" pitchFamily="18" charset="0"/>
                <a:cs typeface="Times New Roman" pitchFamily="18" charset="0"/>
              </a:rPr>
              <a:t> мети повинна </a:t>
            </a:r>
            <a:r>
              <a:rPr lang="ru-RU" sz="1800" b="1" dirty="0" err="1" smtClean="0">
                <a:latin typeface="Times New Roman" pitchFamily="18" charset="0"/>
                <a:cs typeface="Times New Roman" pitchFamily="18" charset="0"/>
              </a:rPr>
              <a:t>постійно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творчо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вдосконалювати</a:t>
            </a:r>
            <a:r>
              <a:rPr lang="ru-RU" sz="1800" b="1" dirty="0" smtClean="0">
                <a:latin typeface="Times New Roman" pitchFamily="18" charset="0"/>
                <a:cs typeface="Times New Roman" pitchFamily="18" charset="0"/>
              </a:rPr>
              <a:t> свою роботу, </a:t>
            </a:r>
            <a:r>
              <a:rPr lang="ru-RU" sz="1800" b="1" dirty="0" err="1" smtClean="0">
                <a:latin typeface="Times New Roman" pitchFamily="18" charset="0"/>
                <a:cs typeface="Times New Roman" pitchFamily="18" charset="0"/>
              </a:rPr>
              <a:t>шукати</a:t>
            </a:r>
            <a:r>
              <a:rPr lang="ru-RU" sz="1800" b="1" dirty="0" smtClean="0">
                <a:latin typeface="Times New Roman" pitchFamily="18" charset="0"/>
                <a:cs typeface="Times New Roman" pitchFamily="18" charset="0"/>
              </a:rPr>
              <a:t> та </a:t>
            </a:r>
            <a:r>
              <a:rPr lang="ru-RU" sz="1800" b="1" dirty="0" err="1" smtClean="0">
                <a:latin typeface="Times New Roman" pitchFamily="18" charset="0"/>
                <a:cs typeface="Times New Roman" pitchFamily="18" charset="0"/>
              </a:rPr>
              <a:t>створювати</a:t>
            </a:r>
            <a:r>
              <a:rPr lang="ru-RU" sz="1800" b="1" dirty="0" smtClean="0">
                <a:latin typeface="Times New Roman" pitchFamily="18" charset="0"/>
                <a:cs typeface="Times New Roman" pitchFamily="18" charset="0"/>
              </a:rPr>
              <a:t> шляхи </a:t>
            </a:r>
            <a:r>
              <a:rPr lang="ru-RU" sz="1800" b="1" dirty="0" err="1" smtClean="0">
                <a:latin typeface="Times New Roman" pitchFamily="18" charset="0"/>
                <a:cs typeface="Times New Roman" pitchFamily="18" charset="0"/>
              </a:rPr>
              <a:t>формування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власного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культурно-освітнього</a:t>
            </a:r>
            <a:r>
              <a:rPr lang="ru-RU" sz="1800" b="1" dirty="0" smtClean="0">
                <a:latin typeface="Times New Roman" pitchFamily="18" charset="0"/>
                <a:cs typeface="Times New Roman" pitchFamily="18" charset="0"/>
              </a:rPr>
              <a:t> простору.                                                                                     « </a:t>
            </a:r>
            <a:r>
              <a:rPr lang="ru-RU" sz="1800" b="1" dirty="0" err="1" smtClean="0">
                <a:latin typeface="Times New Roman" pitchFamily="18" charset="0"/>
                <a:cs typeface="Times New Roman" pitchFamily="18" charset="0"/>
              </a:rPr>
              <a:t>Геніальний</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новаторський</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винахід</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може</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померти</a:t>
            </a:r>
            <a:r>
              <a:rPr lang="ru-RU" sz="1800" b="1" dirty="0" smtClean="0">
                <a:latin typeface="Times New Roman" pitchFamily="18" charset="0"/>
                <a:cs typeface="Times New Roman" pitchFamily="18" charset="0"/>
              </a:rPr>
              <a:t> як </a:t>
            </a:r>
            <a:r>
              <a:rPr lang="ru-RU" sz="1800" b="1" dirty="0" err="1" smtClean="0">
                <a:latin typeface="Times New Roman" pitchFamily="18" charset="0"/>
                <a:cs typeface="Times New Roman" pitchFamily="18" charset="0"/>
              </a:rPr>
              <a:t>ідея</a:t>
            </a:r>
            <a:r>
              <a:rPr lang="ru-RU" sz="1800" b="1" dirty="0" smtClean="0">
                <a:latin typeface="Times New Roman" pitchFamily="18" charset="0"/>
                <a:cs typeface="Times New Roman" pitchFamily="18" charset="0"/>
              </a:rPr>
              <a:t>, час </a:t>
            </a:r>
            <a:r>
              <a:rPr lang="ru-RU" sz="1800" b="1" dirty="0" err="1" smtClean="0">
                <a:latin typeface="Times New Roman" pitchFamily="18" charset="0"/>
                <a:cs typeface="Times New Roman" pitchFamily="18" charset="0"/>
              </a:rPr>
              <a:t>якої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ще</a:t>
            </a:r>
            <a:r>
              <a:rPr lang="ru-RU" sz="1800" b="1" dirty="0" smtClean="0">
                <a:latin typeface="Times New Roman" pitchFamily="18" charset="0"/>
                <a:cs typeface="Times New Roman" pitchFamily="18" charset="0"/>
              </a:rPr>
              <a:t> не настав, </a:t>
            </a:r>
            <a:r>
              <a:rPr lang="ru-RU" sz="1800" b="1" dirty="0" err="1" smtClean="0">
                <a:latin typeface="Times New Roman" pitchFamily="18" charset="0"/>
                <a:cs typeface="Times New Roman" pitchFamily="18" charset="0"/>
              </a:rPr>
              <a:t>тільки</a:t>
            </a:r>
            <a:r>
              <a:rPr lang="ru-RU" sz="1800" b="1" dirty="0" smtClean="0">
                <a:latin typeface="Times New Roman" pitchFamily="18" charset="0"/>
                <a:cs typeface="Times New Roman" pitchFamily="18" charset="0"/>
              </a:rPr>
              <a:t> тому, </a:t>
            </a:r>
            <a:r>
              <a:rPr lang="ru-RU" sz="1800" b="1" dirty="0" err="1" smtClean="0">
                <a:latin typeface="Times New Roman" pitchFamily="18" charset="0"/>
                <a:cs typeface="Times New Roman" pitchFamily="18" charset="0"/>
              </a:rPr>
              <a:t>що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нікому</a:t>
            </a:r>
            <a:r>
              <a:rPr lang="ru-RU" sz="1800" b="1" dirty="0" smtClean="0">
                <a:latin typeface="Times New Roman" pitchFamily="18" charset="0"/>
                <a:cs typeface="Times New Roman" pitchFamily="18" charset="0"/>
              </a:rPr>
              <a:t> не </a:t>
            </a:r>
            <a:r>
              <a:rPr lang="ru-RU" sz="1800" b="1" dirty="0" err="1" smtClean="0">
                <a:latin typeface="Times New Roman" pitchFamily="18" charset="0"/>
                <a:cs typeface="Times New Roman" pitchFamily="18" charset="0"/>
              </a:rPr>
              <a:t>прийшло</a:t>
            </a:r>
            <a:r>
              <a:rPr lang="ru-RU" sz="1800" b="1" dirty="0" smtClean="0">
                <a:latin typeface="Times New Roman" pitchFamily="18" charset="0"/>
                <a:cs typeface="Times New Roman" pitchFamily="18" charset="0"/>
              </a:rPr>
              <a:t> в голову </a:t>
            </a:r>
            <a:r>
              <a:rPr lang="ru-RU" sz="1800" b="1" dirty="0" err="1" smtClean="0">
                <a:latin typeface="Times New Roman" pitchFamily="18" charset="0"/>
                <a:cs typeface="Times New Roman" pitchFamily="18" charset="0"/>
              </a:rPr>
              <a:t>це</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винахід</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прорекламувати</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Данний</a:t>
            </a:r>
            <a:r>
              <a:rPr lang="ru-RU" sz="1800" b="1" dirty="0" smtClean="0">
                <a:latin typeface="Times New Roman" pitchFamily="18" charset="0"/>
                <a:cs typeface="Times New Roman" pitchFamily="18" charset="0"/>
              </a:rPr>
              <a:t> постулат особливо </a:t>
            </a:r>
            <a:r>
              <a:rPr lang="ru-RU" sz="1800" b="1" dirty="0" err="1" smtClean="0">
                <a:latin typeface="Times New Roman" pitchFamily="18" charset="0"/>
                <a:cs typeface="Times New Roman" pitchFamily="18" charset="0"/>
              </a:rPr>
              <a:t>застосуємо</a:t>
            </a:r>
            <a:r>
              <a:rPr lang="ru-RU" sz="1800" b="1" dirty="0" smtClean="0">
                <a:latin typeface="Times New Roman" pitchFamily="18" charset="0"/>
                <a:cs typeface="Times New Roman" pitchFamily="18" charset="0"/>
              </a:rPr>
              <a:t> до </a:t>
            </a:r>
            <a:r>
              <a:rPr lang="ru-RU" sz="1800" b="1" dirty="0" err="1" smtClean="0">
                <a:latin typeface="Times New Roman" pitchFamily="18" charset="0"/>
                <a:cs typeface="Times New Roman" pitchFamily="18" charset="0"/>
              </a:rPr>
              <a:t>рекламно-інформаційної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діяльності</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бібліотек</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просування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нових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видань</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що</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надходять</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до</a:t>
            </a:r>
            <a:r>
              <a:rPr lang="ru-RU" sz="1800" b="1" dirty="0" smtClean="0">
                <a:latin typeface="Times New Roman" pitchFamily="18" charset="0"/>
                <a:cs typeface="Times New Roman" pitchFamily="18" charset="0"/>
              </a:rPr>
              <a:t> фонду. Новизна  </a:t>
            </a:r>
            <a:r>
              <a:rPr lang="ru-RU" sz="1800" b="1" dirty="0" err="1" smtClean="0">
                <a:latin typeface="Times New Roman" pitchFamily="18" charset="0"/>
                <a:cs typeface="Times New Roman" pitchFamily="18" charset="0"/>
              </a:rPr>
              <a:t>бібліотечної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продукції</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є</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головним</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критері</a:t>
            </a:r>
            <a:r>
              <a:rPr lang="uk-UA" sz="1800" b="1" dirty="0" err="1" smtClean="0">
                <a:latin typeface="Times New Roman" pitchFamily="18" charset="0"/>
                <a:cs typeface="Times New Roman" pitchFamily="18" charset="0"/>
              </a:rPr>
              <a:t>єм</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звернення</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користувачів</a:t>
            </a:r>
            <a:r>
              <a:rPr lang="ru-RU" sz="1800" b="1" dirty="0" smtClean="0">
                <a:latin typeface="Times New Roman" pitchFamily="18" charset="0"/>
                <a:cs typeface="Times New Roman" pitchFamily="18" charset="0"/>
              </a:rPr>
              <a:t> до </a:t>
            </a:r>
            <a:r>
              <a:rPr lang="ru-RU" sz="1800" b="1" dirty="0" err="1" smtClean="0">
                <a:latin typeface="Times New Roman" pitchFamily="18" charset="0"/>
                <a:cs typeface="Times New Roman" pitchFamily="18" charset="0"/>
              </a:rPr>
              <a:t>інформаційно-бібліографічних</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ресурсів</a:t>
            </a:r>
            <a:r>
              <a:rPr lang="ru-RU" sz="1800" b="1" dirty="0" smtClean="0">
                <a:latin typeface="Times New Roman" pitchFamily="18" charset="0"/>
                <a:cs typeface="Times New Roman" pitchFamily="18" charset="0"/>
              </a:rPr>
              <a:t> </a:t>
            </a:r>
            <a:r>
              <a:rPr lang="ru-RU" sz="1800" b="1" dirty="0" err="1" smtClean="0">
                <a:latin typeface="Times New Roman" pitchFamily="18" charset="0"/>
                <a:cs typeface="Times New Roman" pitchFamily="18" charset="0"/>
              </a:rPr>
              <a:t>бібліотеки</a:t>
            </a:r>
            <a:r>
              <a:rPr lang="ru-RU" sz="1800" b="1" dirty="0" smtClean="0">
                <a:latin typeface="Times New Roman" pitchFamily="18" charset="0"/>
                <a:cs typeface="Times New Roman" pitchFamily="18" charset="0"/>
              </a:rPr>
              <a:t>.                      </a:t>
            </a:r>
          </a:p>
          <a:p>
            <a:pPr>
              <a:buNone/>
            </a:pPr>
            <a:endParaRPr lang="ru-RU" sz="1800" b="1" dirty="0" smtClean="0">
              <a:latin typeface="Times New Roman" pitchFamily="18" charset="0"/>
              <a:cs typeface="Times New Roman" pitchFamily="18" charset="0"/>
            </a:endParaRPr>
          </a:p>
        </p:txBody>
      </p:sp>
      <p:pic>
        <p:nvPicPr>
          <p:cNvPr id="3074" name="Picture 2"/>
          <p:cNvPicPr>
            <a:picLocks noGrp="1" noChangeAspect="1" noChangeArrowheads="1"/>
          </p:cNvPicPr>
          <p:nvPr>
            <p:ph sz="half" idx="2"/>
          </p:nvPr>
        </p:nvPicPr>
        <p:blipFill>
          <a:blip r:embed="rId3" cstate="print"/>
          <a:srcRect/>
          <a:stretch>
            <a:fillRect/>
          </a:stretch>
        </p:blipFill>
        <p:spPr bwMode="auto">
          <a:xfrm>
            <a:off x="4929190" y="1357298"/>
            <a:ext cx="3967191" cy="2428892"/>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cstate="print"/>
          <a:srcRect/>
          <a:stretch>
            <a:fillRect/>
          </a:stretch>
        </p:blipFill>
        <p:spPr bwMode="auto">
          <a:xfrm>
            <a:off x="5072034" y="3857628"/>
            <a:ext cx="4071966" cy="3000372"/>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diamond(in)">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85720" y="188640"/>
            <a:ext cx="8610600" cy="1080120"/>
          </a:xfrm>
        </p:spPr>
        <p:txBody>
          <a:bodyPr>
            <a:normAutofit/>
          </a:bodyPr>
          <a:lstStyle/>
          <a:p>
            <a:pPr algn="ctr"/>
            <a:r>
              <a:rPr lang="uk-UA" sz="2800" b="1" dirty="0" smtClean="0">
                <a:latin typeface="Times New Roman" pitchFamily="18" charset="0"/>
                <a:cs typeface="Times New Roman" pitchFamily="18" charset="0"/>
              </a:rPr>
              <a:t>Розмаїття  форм  та  підходів  до праці</a:t>
            </a:r>
            <a:endParaRPr lang="ru-RU" sz="2800" b="1" dirty="0">
              <a:latin typeface="Times New Roman" pitchFamily="18" charset="0"/>
              <a:cs typeface="Times New Roman" pitchFamily="18" charset="0"/>
            </a:endParaRPr>
          </a:p>
        </p:txBody>
      </p:sp>
      <p:sp>
        <p:nvSpPr>
          <p:cNvPr id="7" name="Содержимое 6"/>
          <p:cNvSpPr>
            <a:spLocks noGrp="1"/>
          </p:cNvSpPr>
          <p:nvPr>
            <p:ph sz="quarter" idx="4"/>
          </p:nvPr>
        </p:nvSpPr>
        <p:spPr>
          <a:xfrm>
            <a:off x="4067944" y="980728"/>
            <a:ext cx="4968552" cy="5616624"/>
          </a:xfrm>
        </p:spPr>
        <p:txBody>
          <a:bodyPr>
            <a:noAutofit/>
          </a:bodyPr>
          <a:lstStyle/>
          <a:p>
            <a:pPr>
              <a:buNone/>
            </a:pPr>
            <a:r>
              <a:rPr lang="ru-RU" sz="1600" b="1" dirty="0" smtClean="0"/>
              <a:t>      </a:t>
            </a:r>
            <a:r>
              <a:rPr lang="ru-RU" sz="1600" b="1" dirty="0" err="1" smtClean="0">
                <a:latin typeface="Times New Roman" pitchFamily="18" charset="0"/>
                <a:cs typeface="Times New Roman" pitchFamily="18" charset="0"/>
              </a:rPr>
              <a:t>Додаткова</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інформація</a:t>
            </a:r>
            <a:r>
              <a:rPr lang="ru-RU" sz="1600" b="1" dirty="0" smtClean="0">
                <a:latin typeface="Times New Roman" pitchFamily="18" charset="0"/>
                <a:cs typeface="Times New Roman" pitchFamily="18" charset="0"/>
              </a:rPr>
              <a:t>, яка </a:t>
            </a:r>
            <a:r>
              <a:rPr lang="ru-RU" sz="1600" b="1" dirty="0" err="1" smtClean="0">
                <a:latin typeface="Times New Roman" pitchFamily="18" charset="0"/>
                <a:cs typeface="Times New Roman" pitchFamily="18" charset="0"/>
              </a:rPr>
              <a:t>розкриває</a:t>
            </a:r>
            <a:r>
              <a:rPr lang="ru-RU" sz="1600" b="1" dirty="0" smtClean="0">
                <a:latin typeface="Times New Roman" pitchFamily="18" charset="0"/>
                <a:cs typeface="Times New Roman" pitchFamily="18" charset="0"/>
              </a:rPr>
              <a:t> тему </a:t>
            </a:r>
            <a:r>
              <a:rPr lang="ru-RU" sz="1600" b="1" dirty="0" err="1" smtClean="0">
                <a:latin typeface="Times New Roman" pitchFamily="18" charset="0"/>
                <a:cs typeface="Times New Roman" pitchFamily="18" charset="0"/>
              </a:rPr>
              <a:t>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зміст</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рекламованих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заходів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може</a:t>
            </a:r>
            <a:r>
              <a:rPr lang="ru-RU" sz="1600" b="1" dirty="0" smtClean="0">
                <a:latin typeface="Times New Roman" pitchFamily="18" charset="0"/>
                <a:cs typeface="Times New Roman" pitchFamily="18" charset="0"/>
              </a:rPr>
              <a:t> бути </a:t>
            </a:r>
            <a:r>
              <a:rPr lang="ru-RU" sz="1600" b="1" dirty="0" err="1" smtClean="0">
                <a:latin typeface="Times New Roman" pitchFamily="18" charset="0"/>
                <a:cs typeface="Times New Roman" pitchFamily="18" charset="0"/>
              </a:rPr>
              <a:t>різноманітною</a:t>
            </a:r>
            <a:r>
              <a:rPr lang="ru-RU" sz="1600" b="1" dirty="0" smtClean="0">
                <a:latin typeface="Times New Roman" pitchFamily="18" charset="0"/>
                <a:cs typeface="Times New Roman" pitchFamily="18" charset="0"/>
              </a:rPr>
              <a:t>:</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старовинні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прислів'я</a:t>
            </a:r>
            <a:r>
              <a:rPr lang="ru-RU" sz="1600" b="1" dirty="0" smtClean="0">
                <a:latin typeface="Times New Roman" pitchFamily="18" charset="0"/>
                <a:cs typeface="Times New Roman" pitchFamily="18" charset="0"/>
              </a:rPr>
              <a:t> та загадки,</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інтригуючі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історії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створення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художніх</a:t>
            </a:r>
            <a:r>
              <a:rPr lang="ru-RU" sz="1600" b="1" dirty="0" smtClean="0">
                <a:latin typeface="Times New Roman" pitchFamily="18" charset="0"/>
                <a:cs typeface="Times New Roman" pitchFamily="18" charset="0"/>
              </a:rPr>
              <a:t> полотен (</a:t>
            </a:r>
            <a:r>
              <a:rPr lang="ru-RU" sz="1600" b="1" dirty="0" err="1" smtClean="0">
                <a:latin typeface="Times New Roman" pitchFamily="18" charset="0"/>
                <a:cs typeface="Times New Roman" pitchFamily="18" charset="0"/>
              </a:rPr>
              <a:t>запрошення</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бібліографічну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гру</a:t>
            </a:r>
            <a:r>
              <a:rPr lang="ru-RU" sz="1600" b="1" dirty="0" smtClean="0">
                <a:latin typeface="Times New Roman" pitchFamily="18" charset="0"/>
                <a:cs typeface="Times New Roman" pitchFamily="18" charset="0"/>
              </a:rPr>
              <a:t> «Загадки </a:t>
            </a:r>
            <a:r>
              <a:rPr lang="ru-RU" sz="1600" b="1" dirty="0" err="1" smtClean="0">
                <a:latin typeface="Times New Roman" pitchFamily="18" charset="0"/>
                <a:cs typeface="Times New Roman" pitchFamily="18" charset="0"/>
              </a:rPr>
              <a:t>старих</a:t>
            </a:r>
            <a:r>
              <a:rPr lang="ru-RU" sz="1600" b="1" dirty="0" smtClean="0">
                <a:latin typeface="Times New Roman" pitchFamily="18" charset="0"/>
                <a:cs typeface="Times New Roman" pitchFamily="18" charset="0"/>
              </a:rPr>
              <a:t> картин);</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опису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старовинних</a:t>
            </a:r>
            <a:r>
              <a:rPr lang="ru-RU" sz="1600" b="1" dirty="0" smtClean="0">
                <a:latin typeface="Times New Roman" pitchFamily="18" charset="0"/>
                <a:cs typeface="Times New Roman" pitchFamily="18" charset="0"/>
              </a:rPr>
              <a:t> свят, </a:t>
            </a:r>
            <a:r>
              <a:rPr lang="ru-RU" sz="1600" b="1" dirty="0" err="1" smtClean="0">
                <a:latin typeface="Times New Roman" pitchFamily="18" charset="0"/>
                <a:cs typeface="Times New Roman" pitchFamily="18" charset="0"/>
              </a:rPr>
              <a:t>обрядів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запрошення</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бібліографічний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аукціон</a:t>
            </a:r>
            <a:r>
              <a:rPr lang="ru-RU" sz="1600" b="1" dirty="0" smtClean="0">
                <a:latin typeface="Times New Roman" pitchFamily="18" charset="0"/>
                <a:cs typeface="Times New Roman" pitchFamily="18" charset="0"/>
              </a:rPr>
              <a:t> «Свята народного календаря: </a:t>
            </a:r>
            <a:r>
              <a:rPr lang="ru-RU" sz="1600" b="1" dirty="0" err="1" smtClean="0">
                <a:latin typeface="Times New Roman" pitchFamily="18" charset="0"/>
                <a:cs typeface="Times New Roman" pitchFamily="18" charset="0"/>
              </a:rPr>
              <a:t>Хто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краще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знає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Хто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більше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знає</a:t>
            </a:r>
            <a:r>
              <a:rPr lang="ru-RU" sz="1600" b="1" dirty="0" smtClean="0">
                <a:latin typeface="Times New Roman" pitchFamily="18" charset="0"/>
                <a:cs typeface="Times New Roman" pitchFamily="18" charset="0"/>
              </a:rPr>
              <a:t>?»);</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фрагменти</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політичних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біографій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діячів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історії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запрошення</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бібліографічний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брифінг</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Хто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є</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хто</a:t>
            </a:r>
            <a:r>
              <a:rPr lang="ru-RU" sz="1600" b="1" dirty="0" smtClean="0">
                <a:latin typeface="Times New Roman" pitchFamily="18" charset="0"/>
                <a:cs typeface="Times New Roman" pitchFamily="18" charset="0"/>
              </a:rPr>
              <a:t> в </a:t>
            </a:r>
            <a:r>
              <a:rPr lang="ru-RU" sz="1600" b="1" dirty="0" err="1" smtClean="0">
                <a:latin typeface="Times New Roman" pitchFamily="18" charset="0"/>
                <a:cs typeface="Times New Roman" pitchFamily="18" charset="0"/>
              </a:rPr>
              <a:t>українській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історії</a:t>
            </a:r>
            <a:r>
              <a:rPr lang="ru-RU" sz="1600" b="1" dirty="0" smtClean="0">
                <a:latin typeface="Times New Roman" pitchFamily="18" charset="0"/>
                <a:cs typeface="Times New Roman" pitchFamily="18" charset="0"/>
              </a:rPr>
              <a:t>?»);</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портретні</a:t>
            </a:r>
            <a:r>
              <a:rPr lang="ru-RU" sz="1600" b="1" dirty="0" smtClean="0">
                <a:latin typeface="Times New Roman" pitchFamily="18" charset="0"/>
                <a:cs typeface="Times New Roman" pitchFamily="18" charset="0"/>
              </a:rPr>
              <a:t> характеристики </a:t>
            </a:r>
            <a:r>
              <a:rPr lang="ru-RU" sz="1600" b="1" dirty="0" err="1" smtClean="0">
                <a:latin typeface="Times New Roman" pitchFamily="18" charset="0"/>
                <a:cs typeface="Times New Roman" pitchFamily="18" charset="0"/>
              </a:rPr>
              <a:t>з</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творів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українських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письменників</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запрошення</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ерудит-лото</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Знавці</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зарубіжної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літератури</a:t>
            </a:r>
            <a:r>
              <a:rPr lang="ru-RU" sz="1600" b="1" dirty="0" smtClean="0">
                <a:latin typeface="Times New Roman" pitchFamily="18" charset="0"/>
                <a:cs typeface="Times New Roman" pitchFamily="18" charset="0"/>
              </a:rPr>
              <a:t>»);</a:t>
            </a:r>
          </a:p>
          <a:p>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опис</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історії</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створення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архітектурних</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пам'яток</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запрошення</a:t>
            </a:r>
            <a:r>
              <a:rPr lang="ru-RU" sz="1600" b="1" dirty="0" smtClean="0">
                <a:latin typeface="Times New Roman" pitchFamily="18" charset="0"/>
                <a:cs typeface="Times New Roman" pitchFamily="18" charset="0"/>
              </a:rPr>
              <a:t> на </a:t>
            </a:r>
            <a:r>
              <a:rPr lang="ru-RU" sz="1600" b="1" dirty="0" err="1" smtClean="0">
                <a:latin typeface="Times New Roman" pitchFamily="18" charset="0"/>
                <a:cs typeface="Times New Roman" pitchFamily="18" charset="0"/>
              </a:rPr>
              <a:t>краєзнавчу</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інтелект-гру</a:t>
            </a:r>
            <a:r>
              <a:rPr lang="ru-RU" sz="1600" b="1" dirty="0" smtClean="0">
                <a:latin typeface="Times New Roman" pitchFamily="18" charset="0"/>
                <a:cs typeface="Times New Roman" pitchFamily="18" charset="0"/>
              </a:rPr>
              <a:t> «Де </a:t>
            </a:r>
            <a:r>
              <a:rPr lang="ru-RU" sz="1600" b="1" dirty="0" err="1" smtClean="0">
                <a:latin typeface="Times New Roman" pitchFamily="18" charset="0"/>
                <a:cs typeface="Times New Roman" pitchFamily="18" charset="0"/>
              </a:rPr>
              <a:t>ця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вулиця</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де</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цей</a:t>
            </a:r>
            <a:r>
              <a:rPr lang="ru-RU" sz="1600" b="1" dirty="0" smtClean="0">
                <a:latin typeface="Times New Roman" pitchFamily="18" charset="0"/>
                <a:cs typeface="Times New Roman" pitchFamily="18" charset="0"/>
              </a:rPr>
              <a:t> </a:t>
            </a:r>
            <a:r>
              <a:rPr lang="ru-RU" sz="1600" b="1" dirty="0" err="1" smtClean="0">
                <a:latin typeface="Times New Roman" pitchFamily="18" charset="0"/>
                <a:cs typeface="Times New Roman" pitchFamily="18" charset="0"/>
              </a:rPr>
              <a:t>будинок</a:t>
            </a:r>
            <a:r>
              <a:rPr lang="ru-RU" sz="1600" b="1" dirty="0" smtClean="0">
                <a:latin typeface="Times New Roman" pitchFamily="18" charset="0"/>
                <a:cs typeface="Times New Roman" pitchFamily="18" charset="0"/>
              </a:rPr>
              <a:t>?») </a:t>
            </a:r>
            <a:endParaRPr lang="ru-RU" sz="1600" b="1" dirty="0">
              <a:latin typeface="Times New Roman" pitchFamily="18" charset="0"/>
              <a:cs typeface="Times New Roman" pitchFamily="18" charset="0"/>
            </a:endParaRPr>
          </a:p>
        </p:txBody>
      </p:sp>
      <p:pic>
        <p:nvPicPr>
          <p:cNvPr id="4098" name="Picture 2"/>
          <p:cNvPicPr>
            <a:picLocks noGrp="1" noChangeAspect="1" noChangeArrowheads="1"/>
          </p:cNvPicPr>
          <p:nvPr>
            <p:ph sz="quarter" idx="2"/>
          </p:nvPr>
        </p:nvPicPr>
        <p:blipFill>
          <a:blip r:embed="rId3" cstate="print"/>
          <a:srcRect/>
          <a:stretch>
            <a:fillRect/>
          </a:stretch>
        </p:blipFill>
        <p:spPr bwMode="auto">
          <a:xfrm>
            <a:off x="179513" y="1628800"/>
            <a:ext cx="3744416" cy="4323772"/>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diamond(in)">
                                      <p:cBhvr>
                                        <p:cTn id="7" dur="20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amond(in)">
                                      <p:cBhvr>
                                        <p:cTn id="12" dur="20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diamond(in)">
                                      <p:cBhvr>
                                        <p:cTn id="17" dur="20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diamond(in)">
                                      <p:cBhvr>
                                        <p:cTn id="22" dur="20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diamond(in)">
                                      <p:cBhvr>
                                        <p:cTn id="27" dur="20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diamond(in)">
                                      <p:cBhvr>
                                        <p:cTn id="32" dur="20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diamond(in)">
                                      <p:cBhvr>
                                        <p:cTn id="37" dur="20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diamond(in)">
                                      <p:cBhvr>
                                        <p:cTn id="4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1752" y="0"/>
            <a:ext cx="8842248" cy="1071546"/>
          </a:xfrm>
        </p:spPr>
        <p:txBody>
          <a:bodyPr>
            <a:normAutofit/>
          </a:bodyPr>
          <a:lstStyle/>
          <a:p>
            <a:pPr algn="ctr"/>
            <a:r>
              <a:rPr lang="uk-UA" sz="2800" b="1" dirty="0" smtClean="0">
                <a:latin typeface="Times New Roman" pitchFamily="18" charset="0"/>
                <a:cs typeface="Times New Roman" pitchFamily="18" charset="0"/>
              </a:rPr>
              <a:t>Закордонний досвід креативного підходу до бібліотечної справи</a:t>
            </a:r>
            <a:endParaRPr lang="ru-RU" sz="2800" b="1" dirty="0">
              <a:latin typeface="Times New Roman" pitchFamily="18" charset="0"/>
              <a:cs typeface="Times New Roman" pitchFamily="18" charset="0"/>
            </a:endParaRPr>
          </a:p>
        </p:txBody>
      </p:sp>
      <p:sp>
        <p:nvSpPr>
          <p:cNvPr id="3" name="Содержимое 2"/>
          <p:cNvSpPr>
            <a:spLocks noGrp="1"/>
          </p:cNvSpPr>
          <p:nvPr>
            <p:ph sz="half" idx="1"/>
          </p:nvPr>
        </p:nvSpPr>
        <p:spPr>
          <a:xfrm>
            <a:off x="0" y="1071546"/>
            <a:ext cx="4932040" cy="5253054"/>
          </a:xfrm>
        </p:spPr>
        <p:txBody>
          <a:bodyPr>
            <a:normAutofit fontScale="85000" lnSpcReduction="20000"/>
          </a:bodyPr>
          <a:lstStyle/>
          <a:p>
            <a:r>
              <a:rPr lang="ru-RU" sz="1600" b="1" dirty="0" smtClean="0"/>
              <a:t>      </a:t>
            </a:r>
            <a:r>
              <a:rPr lang="ru-RU" sz="1900" b="1" dirty="0" smtClean="0">
                <a:latin typeface="Times New Roman" pitchFamily="18" charset="0"/>
                <a:cs typeface="Times New Roman" pitchFamily="18" charset="0"/>
              </a:rPr>
              <a:t>Так у Рос</a:t>
            </a:r>
            <a:r>
              <a:rPr lang="uk-UA" sz="1900" b="1" dirty="0" err="1" smtClean="0">
                <a:latin typeface="Times New Roman" pitchFamily="18" charset="0"/>
                <a:cs typeface="Times New Roman" pitchFamily="18" charset="0"/>
              </a:rPr>
              <a:t>ії</a:t>
            </a:r>
            <a:r>
              <a:rPr lang="uk-UA" sz="1900" b="1" dirty="0" smtClean="0">
                <a:latin typeface="Times New Roman" pitchFamily="18" charset="0"/>
                <a:cs typeface="Times New Roman" pitchFamily="18" charset="0"/>
              </a:rPr>
              <a:t> був </a:t>
            </a:r>
            <a:r>
              <a:rPr lang="ru-RU" sz="1900" b="1" dirty="0" err="1" smtClean="0">
                <a:latin typeface="Times New Roman" pitchFamily="18" charset="0"/>
                <a:cs typeface="Times New Roman" pitchFamily="18" charset="0"/>
              </a:rPr>
              <a:t>проведенний</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Аукціон</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творчих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ідей</a:t>
            </a:r>
            <a:r>
              <a:rPr lang="ru-RU" sz="1900" b="1" dirty="0" smtClean="0">
                <a:latin typeface="Times New Roman" pitchFamily="18" charset="0"/>
                <a:cs typeface="Times New Roman" pitchFamily="18" charset="0"/>
              </a:rPr>
              <a:t>» приурочений до дня </a:t>
            </a:r>
            <a:r>
              <a:rPr lang="ru-RU" sz="1900" b="1" dirty="0" err="1" smtClean="0">
                <a:latin typeface="Times New Roman" pitchFamily="18" charset="0"/>
                <a:cs typeface="Times New Roman" pitchFamily="18" charset="0"/>
              </a:rPr>
              <a:t>бібліотек</a:t>
            </a:r>
            <a:r>
              <a:rPr lang="ru-RU" sz="1900" b="1" dirty="0" smtClean="0">
                <a:latin typeface="Times New Roman" pitchFamily="18" charset="0"/>
                <a:cs typeface="Times New Roman" pitchFamily="18" charset="0"/>
              </a:rPr>
              <a:t>. На </a:t>
            </a:r>
            <a:r>
              <a:rPr lang="ru-RU" sz="1900" b="1" dirty="0" err="1" smtClean="0">
                <a:latin typeface="Times New Roman" pitchFamily="18" charset="0"/>
                <a:cs typeface="Times New Roman" pitchFamily="18" charset="0"/>
              </a:rPr>
              <a:t>аукціон</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кожна</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бібліотека</a:t>
            </a:r>
            <a:r>
              <a:rPr lang="ru-RU" sz="1900" b="1" dirty="0" smtClean="0">
                <a:latin typeface="Times New Roman" pitchFamily="18" charset="0"/>
                <a:cs typeface="Times New Roman" pitchFamily="18" charset="0"/>
              </a:rPr>
              <a:t> представила </a:t>
            </a:r>
            <a:r>
              <a:rPr lang="ru-RU" sz="1900" b="1" dirty="0" err="1" smtClean="0">
                <a:latin typeface="Times New Roman" pitchFamily="18" charset="0"/>
                <a:cs typeface="Times New Roman" pitchFamily="18" charset="0"/>
              </a:rPr>
              <a:t>свої</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творчі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ідеї</a:t>
            </a:r>
            <a:r>
              <a:rPr lang="ru-RU" sz="1900" b="1" dirty="0" smtClean="0">
                <a:latin typeface="Times New Roman" pitchFamily="18" charset="0"/>
                <a:cs typeface="Times New Roman" pitchFamily="18" charset="0"/>
              </a:rPr>
              <a:t> у </a:t>
            </a:r>
            <a:r>
              <a:rPr lang="ru-RU" sz="1900" b="1" dirty="0" err="1" smtClean="0">
                <a:latin typeface="Times New Roman" pitchFamily="18" charset="0"/>
                <a:cs typeface="Times New Roman" pitchFamily="18" charset="0"/>
              </a:rPr>
              <a:t>найрізноманітних</a:t>
            </a:r>
            <a:r>
              <a:rPr lang="ru-RU" sz="1900" b="1" dirty="0" smtClean="0">
                <a:latin typeface="Times New Roman" pitchFamily="18" charset="0"/>
                <a:cs typeface="Times New Roman" pitchFamily="18" charset="0"/>
              </a:rPr>
              <a:t> формах. Представлена ​​</a:t>
            </a:r>
            <a:r>
              <a:rPr lang="ru-RU" sz="1900" b="1" dirty="0" err="1" smtClean="0">
                <a:latin typeface="Times New Roman" pitchFamily="18" charset="0"/>
                <a:cs typeface="Times New Roman" pitchFamily="18" charset="0"/>
              </a:rPr>
              <a:t>ідея</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продавалася</a:t>
            </a:r>
            <a:r>
              <a:rPr lang="ru-RU" sz="1900" b="1" dirty="0" smtClean="0">
                <a:latin typeface="Times New Roman" pitchFamily="18" charset="0"/>
                <a:cs typeface="Times New Roman" pitchFamily="18" charset="0"/>
              </a:rPr>
              <a:t>», а </a:t>
            </a:r>
            <a:r>
              <a:rPr lang="ru-RU" sz="1900" b="1" dirty="0" err="1" smtClean="0">
                <a:latin typeface="Times New Roman" pitchFamily="18" charset="0"/>
                <a:cs typeface="Times New Roman" pitchFamily="18" charset="0"/>
              </a:rPr>
              <a:t>глядачі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покупці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ідеї</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уважно</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вислухавши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призначали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їй</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ціну</a:t>
            </a:r>
            <a:r>
              <a:rPr lang="ru-RU" sz="1900" b="1" dirty="0" smtClean="0">
                <a:latin typeface="Times New Roman" pitchFamily="18" charset="0"/>
                <a:cs typeface="Times New Roman" pitchFamily="18" charset="0"/>
              </a:rPr>
              <a:t> в балах. </a:t>
            </a:r>
            <a:r>
              <a:rPr lang="ru-RU" sz="1900" b="1" dirty="0" err="1" smtClean="0">
                <a:latin typeface="Times New Roman" pitchFamily="18" charset="0"/>
                <a:cs typeface="Times New Roman" pitchFamily="18" charset="0"/>
              </a:rPr>
              <a:t>Стартова</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ціна</a:t>
            </a:r>
            <a:r>
              <a:rPr lang="ru-RU" sz="1900" b="1" dirty="0" smtClean="0">
                <a:latin typeface="Times New Roman" pitchFamily="18" charset="0"/>
                <a:cs typeface="Times New Roman" pitchFamily="18" charset="0"/>
              </a:rPr>
              <a:t> - 5 </a:t>
            </a:r>
            <a:r>
              <a:rPr lang="ru-RU" sz="1900" b="1" dirty="0" err="1" smtClean="0">
                <a:latin typeface="Times New Roman" pitchFamily="18" charset="0"/>
                <a:cs typeface="Times New Roman" pitchFamily="18" charset="0"/>
              </a:rPr>
              <a:t>балів</a:t>
            </a:r>
            <a:r>
              <a:rPr lang="ru-RU" sz="1900" b="1" dirty="0" smtClean="0">
                <a:latin typeface="Times New Roman" pitchFamily="18" charset="0"/>
                <a:cs typeface="Times New Roman" pitchFamily="18" charset="0"/>
              </a:rPr>
              <a:t>. Грошей на </a:t>
            </a:r>
            <a:r>
              <a:rPr lang="ru-RU" sz="1900" b="1" dirty="0" err="1" smtClean="0">
                <a:latin typeface="Times New Roman" pitchFamily="18" charset="0"/>
                <a:cs typeface="Times New Roman" pitchFamily="18" charset="0"/>
              </a:rPr>
              <a:t>вітер</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покупці</a:t>
            </a:r>
            <a:r>
              <a:rPr lang="ru-RU" sz="1900" b="1" dirty="0" smtClean="0">
                <a:latin typeface="Times New Roman" pitchFamily="18" charset="0"/>
                <a:cs typeface="Times New Roman" pitchFamily="18" charset="0"/>
              </a:rPr>
              <a:t> не кидали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оцінювали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ідею</a:t>
            </a:r>
            <a:r>
              <a:rPr lang="ru-RU" sz="1900" b="1" dirty="0" smtClean="0">
                <a:latin typeface="Times New Roman" pitchFamily="18" charset="0"/>
                <a:cs typeface="Times New Roman" pitchFamily="18" charset="0"/>
              </a:rPr>
              <a:t> не </a:t>
            </a:r>
            <a:r>
              <a:rPr lang="ru-RU" sz="1900" b="1" dirty="0" err="1" smtClean="0">
                <a:latin typeface="Times New Roman" pitchFamily="18" charset="0"/>
                <a:cs typeface="Times New Roman" pitchFamily="18" charset="0"/>
              </a:rPr>
              <a:t>тільки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творчої</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сторони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але</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практичної</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найбільшою</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користю</a:t>
            </a:r>
            <a:r>
              <a:rPr lang="ru-RU" sz="1900" b="1" dirty="0" smtClean="0">
                <a:latin typeface="Times New Roman" pitchFamily="18" charset="0"/>
                <a:cs typeface="Times New Roman" pitchFamily="18" charset="0"/>
              </a:rPr>
              <a:t> для </a:t>
            </a:r>
            <a:r>
              <a:rPr lang="ru-RU" sz="1900" b="1" dirty="0" err="1" smtClean="0">
                <a:latin typeface="Times New Roman" pitchFamily="18" charset="0"/>
                <a:cs typeface="Times New Roman" pitchFamily="18" charset="0"/>
              </a:rPr>
              <a:t>справи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Аукціон</a:t>
            </a:r>
            <a:r>
              <a:rPr lang="ru-RU" sz="1900" b="1" dirty="0" smtClean="0">
                <a:latin typeface="Times New Roman" pitchFamily="18" charset="0"/>
                <a:cs typeface="Times New Roman" pitchFamily="18" charset="0"/>
              </a:rPr>
              <a:t> проходив за </a:t>
            </a:r>
            <a:r>
              <a:rPr lang="ru-RU" sz="1900" b="1" dirty="0" err="1" smtClean="0">
                <a:latin typeface="Times New Roman" pitchFamily="18" charset="0"/>
                <a:cs typeface="Times New Roman" pitchFamily="18" charset="0"/>
              </a:rPr>
              <a:t>всіма</a:t>
            </a:r>
            <a:r>
              <a:rPr lang="ru-RU" sz="1900" b="1" dirty="0" smtClean="0">
                <a:latin typeface="Times New Roman" pitchFamily="18" charset="0"/>
                <a:cs typeface="Times New Roman" pitchFamily="18" charset="0"/>
              </a:rPr>
              <a:t> правилами </a:t>
            </a:r>
            <a:r>
              <a:rPr lang="ru-RU" sz="1900" b="1" dirty="0" err="1" smtClean="0">
                <a:latin typeface="Times New Roman" pitchFamily="18" charset="0"/>
                <a:cs typeface="Times New Roman" pitchFamily="18" charset="0"/>
              </a:rPr>
              <a:t>його</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проведення</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був</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аукціоніст</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молоток, </a:t>
            </a:r>
            <a:r>
              <a:rPr lang="ru-RU" sz="1900" b="1" dirty="0" err="1" smtClean="0">
                <a:latin typeface="Times New Roman" pitchFamily="18" charset="0"/>
                <a:cs typeface="Times New Roman" pitchFamily="18" charset="0"/>
              </a:rPr>
              <a:t>яким</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відстукували</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ціну</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тверде</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остаточне</a:t>
            </a:r>
            <a:r>
              <a:rPr lang="ru-RU" sz="1900" b="1" dirty="0" smtClean="0">
                <a:latin typeface="Times New Roman" pitchFamily="18" charset="0"/>
                <a:cs typeface="Times New Roman" pitchFamily="18" charset="0"/>
              </a:rPr>
              <a:t> «продано». </a:t>
            </a:r>
          </a:p>
          <a:p>
            <a:r>
              <a:rPr lang="uk-UA" sz="1900" b="1" dirty="0" smtClean="0">
                <a:latin typeface="Times New Roman" pitchFamily="18" charset="0"/>
                <a:cs typeface="Times New Roman" pitchFamily="18" charset="0"/>
              </a:rPr>
              <a:t>Було показано цілий ряд цікавих</a:t>
            </a:r>
            <a:r>
              <a:rPr lang="ru-RU" sz="1900" b="1" dirty="0" smtClean="0">
                <a:latin typeface="Times New Roman" pitchFamily="18" charset="0"/>
                <a:cs typeface="Times New Roman" pitchFamily="18" charset="0"/>
              </a:rPr>
              <a:t> , </a:t>
            </a:r>
            <a:r>
              <a:rPr lang="ru-RU" sz="1900" b="1" dirty="0" err="1" smtClean="0">
                <a:latin typeface="Times New Roman" pitchFamily="18" charset="0"/>
                <a:cs typeface="Times New Roman" pitchFamily="18" charset="0"/>
              </a:rPr>
              <a:t>неординарних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розумних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ідей</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Серед</a:t>
            </a:r>
            <a:r>
              <a:rPr lang="ru-RU" sz="1900" b="1" dirty="0" smtClean="0">
                <a:latin typeface="Times New Roman" pitchFamily="18" charset="0"/>
                <a:cs typeface="Times New Roman" pitchFamily="18" charset="0"/>
              </a:rPr>
              <a:t> них: «Реклама книги за </a:t>
            </a:r>
            <a:r>
              <a:rPr lang="ru-RU" sz="1900" b="1" dirty="0" err="1" smtClean="0">
                <a:latin typeface="Times New Roman" pitchFamily="18" charset="0"/>
                <a:cs typeface="Times New Roman" pitchFamily="18" charset="0"/>
              </a:rPr>
              <a:t>допомогою</a:t>
            </a:r>
            <a:r>
              <a:rPr lang="ru-RU" sz="1900" b="1" dirty="0" smtClean="0">
                <a:latin typeface="Times New Roman" pitchFamily="18" charset="0"/>
                <a:cs typeface="Times New Roman" pitchFamily="18" charset="0"/>
              </a:rPr>
              <a:t> закладок», «</a:t>
            </a:r>
            <a:r>
              <a:rPr lang="ru-RU" sz="1900" b="1" dirty="0" err="1" smtClean="0">
                <a:latin typeface="Times New Roman" pitchFamily="18" charset="0"/>
                <a:cs typeface="Times New Roman" pitchFamily="18" charset="0"/>
              </a:rPr>
              <a:t>Застосування</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авторських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знаків</a:t>
            </a:r>
            <a:r>
              <a:rPr lang="ru-RU" sz="1900" b="1" dirty="0" smtClean="0">
                <a:latin typeface="Times New Roman" pitchFamily="18" charset="0"/>
                <a:cs typeface="Times New Roman" pitchFamily="18" charset="0"/>
              </a:rPr>
              <a:t> , при </a:t>
            </a:r>
            <a:r>
              <a:rPr lang="ru-RU" sz="1900" b="1" dirty="0" err="1" smtClean="0">
                <a:latin typeface="Times New Roman" pitchFamily="18" charset="0"/>
                <a:cs typeface="Times New Roman" pitchFamily="18" charset="0"/>
              </a:rPr>
              <a:t>розстановці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формулярів</a:t>
            </a:r>
            <a:r>
              <a:rPr lang="ru-RU" sz="1900" b="1" dirty="0" smtClean="0">
                <a:latin typeface="Times New Roman" pitchFamily="18" charset="0"/>
                <a:cs typeface="Times New Roman" pitchFamily="18" charset="0"/>
              </a:rPr>
              <a:t> в читальному </a:t>
            </a:r>
            <a:r>
              <a:rPr lang="ru-RU" sz="1900" b="1" dirty="0" err="1" smtClean="0">
                <a:latin typeface="Times New Roman" pitchFamily="18" charset="0"/>
                <a:cs typeface="Times New Roman" pitchFamily="18" charset="0"/>
              </a:rPr>
              <a:t>залі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акція</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Бібліотека</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читач</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Використання</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слоганів</a:t>
            </a:r>
            <a:r>
              <a:rPr lang="ru-RU" sz="1900" b="1" dirty="0" smtClean="0">
                <a:latin typeface="Times New Roman" pitchFamily="18" charset="0"/>
                <a:cs typeface="Times New Roman" pitchFamily="18" charset="0"/>
              </a:rPr>
              <a:t> у </a:t>
            </a:r>
            <a:r>
              <a:rPr lang="ru-RU" sz="1900" b="1" dirty="0" err="1" smtClean="0">
                <a:latin typeface="Times New Roman" pitchFamily="18" charset="0"/>
                <a:cs typeface="Times New Roman" pitchFamily="18" charset="0"/>
              </a:rPr>
              <a:t>проведенні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масових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заходів</a:t>
            </a:r>
            <a:r>
              <a:rPr lang="ru-RU" sz="1900" b="1" dirty="0" smtClean="0">
                <a:latin typeface="Times New Roman" pitchFamily="18" charset="0"/>
                <a:cs typeface="Times New Roman" pitchFamily="18" charset="0"/>
              </a:rPr>
              <a:t>» </a:t>
            </a:r>
          </a:p>
          <a:p>
            <a:r>
              <a:rPr lang="ru-RU" sz="1900" b="1" dirty="0" smtClean="0">
                <a:latin typeface="Times New Roman" pitchFamily="18" charset="0"/>
                <a:cs typeface="Times New Roman" pitchFamily="18" charset="0"/>
              </a:rPr>
              <a:t>«</a:t>
            </a:r>
            <a:r>
              <a:rPr lang="ru-RU" sz="1900" b="1" dirty="0" err="1" smtClean="0">
                <a:latin typeface="Times New Roman" pitchFamily="18" charset="0"/>
                <a:cs typeface="Times New Roman" pitchFamily="18" charset="0"/>
              </a:rPr>
              <a:t>Аукціон</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творчих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ідей</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сприяв</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виробленню</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цікавих</a:t>
            </a:r>
            <a:r>
              <a:rPr lang="ru-RU" sz="1900" b="1" dirty="0" smtClean="0">
                <a:latin typeface="Times New Roman" pitchFamily="18" charset="0"/>
                <a:cs typeface="Times New Roman" pitchFamily="18" charset="0"/>
              </a:rPr>
              <a:t> думок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рішень</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неординарних</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знахідок</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став </a:t>
            </a:r>
            <a:r>
              <a:rPr lang="ru-RU" sz="1900" b="1" dirty="0" err="1" smtClean="0">
                <a:latin typeface="Times New Roman" pitchFamily="18" charset="0"/>
                <a:cs typeface="Times New Roman" pitchFamily="18" charset="0"/>
              </a:rPr>
              <a:t>потужним</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імпульсом</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творчого</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розвитку</a:t>
            </a:r>
            <a:r>
              <a:rPr lang="ru-RU" sz="1900" b="1" dirty="0" smtClean="0">
                <a:latin typeface="Times New Roman" pitchFamily="18" charset="0"/>
                <a:cs typeface="Times New Roman" pitchFamily="18" charset="0"/>
              </a:rPr>
              <a:t>, як </a:t>
            </a:r>
            <a:r>
              <a:rPr lang="ru-RU" sz="1900" b="1" dirty="0" err="1" smtClean="0">
                <a:latin typeface="Times New Roman" pitchFamily="18" charset="0"/>
                <a:cs typeface="Times New Roman" pitchFamily="18" charset="0"/>
              </a:rPr>
              <a:t>окремої</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особистості</a:t>
            </a:r>
            <a:r>
              <a:rPr lang="ru-RU" sz="1900" b="1" dirty="0" smtClean="0">
                <a:latin typeface="Times New Roman" pitchFamily="18" charset="0"/>
                <a:cs typeface="Times New Roman" pitchFamily="18" charset="0"/>
              </a:rPr>
              <a:t>, так </a:t>
            </a:r>
            <a:r>
              <a:rPr lang="ru-RU" sz="1900" b="1" dirty="0" err="1" smtClean="0">
                <a:latin typeface="Times New Roman" pitchFamily="18" charset="0"/>
                <a:cs typeface="Times New Roman" pitchFamily="18" charset="0"/>
              </a:rPr>
              <a:t>і</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всього</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бібліотечного</a:t>
            </a:r>
            <a:r>
              <a:rPr lang="ru-RU" sz="1900" b="1" dirty="0" smtClean="0">
                <a:latin typeface="Times New Roman" pitchFamily="18" charset="0"/>
                <a:cs typeface="Times New Roman" pitchFamily="18" charset="0"/>
              </a:rPr>
              <a:t> </a:t>
            </a:r>
            <a:r>
              <a:rPr lang="ru-RU" sz="1900" b="1" dirty="0" err="1" smtClean="0">
                <a:latin typeface="Times New Roman" pitchFamily="18" charset="0"/>
                <a:cs typeface="Times New Roman" pitchFamily="18" charset="0"/>
              </a:rPr>
              <a:t>колективу</a:t>
            </a:r>
            <a:r>
              <a:rPr lang="ru-RU" sz="1900" b="1" dirty="0" smtClean="0">
                <a:latin typeface="Times New Roman" pitchFamily="18" charset="0"/>
                <a:cs typeface="Times New Roman" pitchFamily="18" charset="0"/>
              </a:rPr>
              <a:t>.</a:t>
            </a:r>
          </a:p>
          <a:p>
            <a:endParaRPr lang="ru-RU" sz="1600" b="1" dirty="0"/>
          </a:p>
        </p:txBody>
      </p:sp>
      <p:pic>
        <p:nvPicPr>
          <p:cNvPr id="5" name="Picture 2"/>
          <p:cNvPicPr>
            <a:picLocks noGrp="1" noChangeAspect="1" noChangeArrowheads="1"/>
          </p:cNvPicPr>
          <p:nvPr>
            <p:ph sz="half" idx="2"/>
          </p:nvPr>
        </p:nvPicPr>
        <p:blipFill>
          <a:blip r:embed="rId3" cstate="print"/>
          <a:srcRect/>
          <a:stretch>
            <a:fillRect/>
          </a:stretch>
        </p:blipFill>
        <p:spPr bwMode="auto">
          <a:xfrm>
            <a:off x="5076056" y="1428736"/>
            <a:ext cx="3915544" cy="4357718"/>
          </a:xfrm>
          <a:prstGeom prst="rect">
            <a:avLst/>
          </a:prstGeom>
          <a:noFill/>
          <a:ln w="9525">
            <a:noFill/>
            <a:miter lim="800000"/>
            <a:headEnd/>
            <a:tailEnd/>
          </a:ln>
          <a:effectLst/>
        </p:spPr>
      </p:pic>
    </p:spTree>
  </p:cSld>
  <p:clrMapOvr>
    <a:masterClrMapping/>
  </p:clrMapOvr>
  <p:transition spd="slow">
    <p:checker dir="vert"/>
    <p:sndAc>
      <p:stSnd>
        <p:snd r:embed="rId2" name="chimes.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amond(in)">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diamond(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diamond(in)">
                                      <p:cBhvr>
                                        <p:cTn id="2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1820</TotalTime>
  <Words>1025</Words>
  <Application>Microsoft Office PowerPoint</Application>
  <PresentationFormat>Экран (4:3)</PresentationFormat>
  <Paragraphs>46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Трек</vt:lpstr>
      <vt:lpstr>Креативні форми роботи в шкільній бібліотеці</vt:lpstr>
      <vt:lpstr>Слайд 2</vt:lpstr>
      <vt:lpstr> Сьогодні основою існування і розвитку цивілізації є інформація. Базовим елементом і умовою розвитку інформаційного простору стає креативність</vt:lpstr>
      <vt:lpstr>Поняття креативності</vt:lpstr>
      <vt:lpstr>           Креативність -наша здатність до творчості</vt:lpstr>
      <vt:lpstr>Слайд 6</vt:lpstr>
      <vt:lpstr>Прорекламуй  свою  роботу!</vt:lpstr>
      <vt:lpstr>Розмаїття  форм  та  підходів  до праці</vt:lpstr>
      <vt:lpstr>Закордонний досвід креативного підходу до бібліотечної справи</vt:lpstr>
      <vt:lpstr>Слайд 10</vt:lpstr>
      <vt:lpstr>Креативний  підхід  до  оформлення полиці  у  вигляді  карти  України</vt:lpstr>
      <vt:lpstr>Бібліотечне  обслуговування: сучасні підходи  і  проблеми</vt:lpstr>
      <vt:lpstr>Нестандартний  підхід  до  роботи допомагає  краще  засвоїти  матеріал</vt:lpstr>
      <vt:lpstr>Спийняття  креативності  школярами</vt:lpstr>
      <vt:lpstr>Повір  у  себе  та  відкрий  свої таланти!</vt:lpstr>
      <vt:lpstr>Слайд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Креативні форми роботи в шкільній бібліотеці</dc:title>
  <dc:creator>Библиотека</dc:creator>
  <cp:lastModifiedBy>Admin</cp:lastModifiedBy>
  <cp:revision>203</cp:revision>
  <dcterms:created xsi:type="dcterms:W3CDTF">2013-02-11T10:39:09Z</dcterms:created>
  <dcterms:modified xsi:type="dcterms:W3CDTF">2017-10-03T06:50:52Z</dcterms:modified>
</cp:coreProperties>
</file>