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60" r:id="rId4"/>
    <p:sldId id="258" r:id="rId5"/>
    <p:sldId id="259" r:id="rId6"/>
    <p:sldId id="261" r:id="rId7"/>
    <p:sldId id="266" r:id="rId8"/>
    <p:sldId id="262" r:id="rId9"/>
    <p:sldId id="263" r:id="rId10"/>
    <p:sldId id="265" r:id="rId11"/>
    <p:sldId id="267" r:id="rId12"/>
    <p:sldId id="264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DFB"/>
    <a:srgbClr val="FF7C80"/>
    <a:srgbClr val="762DA3"/>
    <a:srgbClr val="8328A8"/>
    <a:srgbClr val="27809F"/>
    <a:srgbClr val="A733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54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FC5BC3-1595-4D91-88FB-8DF10260E89E}" type="datetimeFigureOut">
              <a:rPr lang="uk-UA" smtClean="0"/>
              <a:t>17.01.2020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36561-5948-4E89-B558-04E99A1BCF5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2937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9EAA-FF65-4DB9-A58E-55D3632CD141}" type="datetime1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59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276EC-1821-40DF-B35A-24D50C7DCBAB}" type="datetime1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2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7112-AC29-4C54-A99C-2FCD273C1645}" type="datetime1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23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B2C0F-0FFA-4AEE-A1B2-915D00029FE7}" type="datetime1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3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EB2C-5A4A-42F9-B237-CCCEEB0D31D9}" type="datetime1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8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A40B-905F-4457-899E-CAC3D4F22EF6}" type="datetime1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D5200-AAAD-4C26-B7F1-D8C2B550294B}" type="datetime1">
              <a:rPr lang="en-US" smtClean="0"/>
              <a:t>1/17/2020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B8577-0C77-43D1-A1A1-862DAFB3B820}" type="datetime1">
              <a:rPr lang="en-US" smtClean="0"/>
              <a:t>1/17/2020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277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EBD4D-34AB-49FC-B95B-C805F47DCAA1}" type="datetime1">
              <a:rPr lang="en-US" smtClean="0"/>
              <a:t>1/17/2020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5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6B3A-0121-4A8A-A8E4-AAAAE0195010}" type="datetime1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80532-81C7-4FE6-B8B9-E15DB90AC139}" type="datetime1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2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FF077-20D8-46CF-B88C-71E54A52A890}" type="datetime1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00748-CC2F-454A-BE64-7C4470426633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3284" y="1784555"/>
            <a:ext cx="7529052" cy="2093233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70C0"/>
                </a:solidFill>
              </a:rPr>
              <a:t>Мотиваційний простір в школі</a:t>
            </a:r>
            <a:endParaRPr lang="en-US" sz="7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4335" y="3881373"/>
            <a:ext cx="6150079" cy="1162576"/>
          </a:xfrm>
        </p:spPr>
        <p:txBody>
          <a:bodyPr>
            <a:normAutofit fontScale="92500"/>
          </a:bodyPr>
          <a:lstStyle/>
          <a:p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Презентацію виконали учні  7-А класу </a:t>
            </a:r>
          </a:p>
          <a:p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 КЗ”ХЗОШ №  135 ім. К. Ф. </a:t>
            </a:r>
            <a:r>
              <a:rPr lang="uk-UA" sz="2800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Ольшанського”</a:t>
            </a:r>
            <a:endParaRPr lang="uk-UA" sz="28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5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716" y="365126"/>
            <a:ext cx="8205634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/>
              <a:t>Унікальні індивідуальні пір’я</a:t>
            </a:r>
            <a:endParaRPr lang="ru-RU" dirty="0"/>
          </a:p>
        </p:txBody>
      </p:sp>
      <p:pic>
        <p:nvPicPr>
          <p:cNvPr id="22530" name="Рисунок 2" descr="IMG_20200110_1127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981" y="1784554"/>
            <a:ext cx="2890684" cy="387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IMG_20200110_112827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6656" y="2478371"/>
            <a:ext cx="2905433" cy="38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IMG_20200110_130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6335" y="1828800"/>
            <a:ext cx="2890684" cy="384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>
          <a:xfrm>
            <a:off x="6909619" y="6369803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10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G_20200110_1127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225" y="191729"/>
            <a:ext cx="561022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IMG_20200110_1402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2669" y="2536723"/>
            <a:ext cx="5455152" cy="41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>
          <a:xfrm>
            <a:off x="7021972" y="6492875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11</a:t>
            </a:fld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84408" cy="1124461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/>
              <a:t>Мотиваційний простір</a:t>
            </a:r>
            <a:endParaRPr lang="ru-RU" dirty="0"/>
          </a:p>
        </p:txBody>
      </p:sp>
      <p:pic>
        <p:nvPicPr>
          <p:cNvPr id="21508" name="Picture 4" descr="IMG_20200110_130110"/>
          <p:cNvPicPr>
            <a:picLocks noChangeAspect="1" noChangeArrowheads="1"/>
          </p:cNvPicPr>
          <p:nvPr/>
        </p:nvPicPr>
        <p:blipFill>
          <a:blip r:embed="rId2" cstate="print"/>
          <a:srcRect l="5473" r="11377"/>
          <a:stretch>
            <a:fillRect/>
          </a:stretch>
        </p:blipFill>
        <p:spPr bwMode="auto">
          <a:xfrm>
            <a:off x="722672" y="2233276"/>
            <a:ext cx="3804187" cy="343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IMG_20200110_133632"/>
          <p:cNvPicPr>
            <a:picLocks noChangeAspect="1" noChangeArrowheads="1"/>
          </p:cNvPicPr>
          <p:nvPr/>
        </p:nvPicPr>
        <p:blipFill>
          <a:blip r:embed="rId3" cstate="print"/>
          <a:srcRect l="31273" t="34259" r="8356" b="13663"/>
          <a:stretch>
            <a:fillRect/>
          </a:stretch>
        </p:blipFill>
        <p:spPr bwMode="auto">
          <a:xfrm>
            <a:off x="4896464" y="1865464"/>
            <a:ext cx="3707686" cy="429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>
          <a:xfrm>
            <a:off x="6893785" y="6356605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12</a:t>
            </a:fld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405" y="2577384"/>
            <a:ext cx="78867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7200" dirty="0" smtClean="0"/>
              <a:t>Дякуємо за увагу!</a:t>
            </a:r>
            <a:endParaRPr lang="ru-RU" sz="7200" dirty="0"/>
          </a:p>
        </p:txBody>
      </p:sp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557250" y="958645"/>
            <a:ext cx="4218039" cy="473423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cs typeface="AngsanaUPC" pitchFamily="18" charset="-34"/>
              </a:rPr>
              <a:t>Мотивація - це найпотужніший інструмент для досягнення певних цілей у всіх сферах людського буття. </a:t>
            </a:r>
            <a:endParaRPr lang="ru-RU" sz="4000" b="1" i="1" dirty="0">
              <a:solidFill>
                <a:schemeClr val="bg1"/>
              </a:solidFill>
              <a:latin typeface="Comic Sans MS" pitchFamily="66" charset="0"/>
              <a:cs typeface="AngsanaUPC" pitchFamily="18" charset="-34"/>
            </a:endParaRPr>
          </a:p>
        </p:txBody>
      </p:sp>
      <p:pic>
        <p:nvPicPr>
          <p:cNvPr id="30" name="Рисунок 29" descr="cbaaae0188f73eb91a8a067659452a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943" y="471326"/>
            <a:ext cx="3790336" cy="566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>
          <a:xfrm>
            <a:off x="6927968" y="6356351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2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3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975" y="191729"/>
            <a:ext cx="8657302" cy="211839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Мотиваційно-інноваційний простір у школі – платформа для підготовки сильних, цілеспрямованих та впевнених в собі особистостей. </a:t>
            </a:r>
            <a:endParaRPr lang="ru-RU" b="1" dirty="0"/>
          </a:p>
        </p:txBody>
      </p:sp>
      <p:pic>
        <p:nvPicPr>
          <p:cNvPr id="1026" name="Picture 2" descr="IMG_20191203_124755 (1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967" y="2492477"/>
            <a:ext cx="3263504" cy="4085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IMG_20200110_133402"/>
          <p:cNvPicPr>
            <a:picLocks noChangeAspect="1" noChangeArrowheads="1"/>
          </p:cNvPicPr>
          <p:nvPr/>
        </p:nvPicPr>
        <p:blipFill>
          <a:blip r:embed="rId3" cstate="print"/>
          <a:srcRect l="3922" t="5498" r="5409" b="10439"/>
          <a:stretch>
            <a:fillRect/>
          </a:stretch>
        </p:blipFill>
        <p:spPr bwMode="auto">
          <a:xfrm>
            <a:off x="3672349" y="2695244"/>
            <a:ext cx="5200958" cy="3622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>
          <a:xfrm>
            <a:off x="7004880" y="6395218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3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426" y="4601496"/>
            <a:ext cx="7993626" cy="2020529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sz="3600" b="1" dirty="0" smtClean="0"/>
              <a:t> Як правило, на поведінку людини одночасно впливають кілька мотивів.</a:t>
            </a:r>
            <a:br>
              <a:rPr lang="uk-UA" sz="3600" b="1" dirty="0" smtClean="0"/>
            </a:br>
            <a:r>
              <a:rPr lang="uk-UA" sz="3600" b="1" dirty="0" smtClean="0"/>
              <a:t> І чим їх більше, тим вище ймовірність, що мета буде досягнута.</a:t>
            </a:r>
            <a:endParaRPr lang="ru-RU" sz="3600" b="1" dirty="0"/>
          </a:p>
        </p:txBody>
      </p:sp>
      <p:pic>
        <p:nvPicPr>
          <p:cNvPr id="6" name="Содержимое 5" descr="a2867274d95526aa3c6f34fbc9e1012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11561" y="280219"/>
            <a:ext cx="4645743" cy="4141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4" descr="66f033f76cf3ffcb3f4c283412d0a3d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48926" y="281826"/>
            <a:ext cx="3156157" cy="4172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>
          <a:xfrm>
            <a:off x="6962152" y="6439462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4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690" y="1061883"/>
            <a:ext cx="7586201" cy="5250427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000" b="1" dirty="0" smtClean="0"/>
              <a:t>Існує всього 2 способи підвищення рівня мотивації: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uk-UA" sz="4000" b="1" dirty="0" smtClean="0"/>
              <a:t>1. Збільшення кількості мотивів, які спонукають діяти.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uk-UA" sz="4000" b="1" dirty="0" smtClean="0"/>
              <a:t>2. Актуалізація</a:t>
            </a:r>
            <a:br>
              <a:rPr lang="uk-UA" sz="4000" b="1" dirty="0" smtClean="0"/>
            </a:br>
            <a:r>
              <a:rPr lang="uk-UA" sz="4000" b="1" dirty="0" smtClean="0"/>
              <a:t> мотивуючих </a:t>
            </a:r>
            <a:br>
              <a:rPr lang="uk-UA" sz="4000" b="1" dirty="0" smtClean="0"/>
            </a:br>
            <a:r>
              <a:rPr lang="uk-UA" sz="4000" b="1" dirty="0" smtClean="0"/>
              <a:t> чинників під </a:t>
            </a:r>
            <a:br>
              <a:rPr lang="uk-UA" sz="4000" b="1" dirty="0" smtClean="0"/>
            </a:br>
            <a:r>
              <a:rPr lang="uk-UA" sz="4000" b="1" dirty="0" smtClean="0"/>
              <a:t> конкретну </a:t>
            </a:r>
            <a:br>
              <a:rPr lang="uk-UA" sz="4000" b="1" dirty="0" smtClean="0"/>
            </a:br>
            <a:r>
              <a:rPr lang="uk-UA" sz="4000" b="1" dirty="0" smtClean="0"/>
              <a:t> ситуацію.</a:t>
            </a:r>
            <a:endParaRPr lang="ru-RU" sz="4000" dirty="0"/>
          </a:p>
        </p:txBody>
      </p:sp>
      <p:pic>
        <p:nvPicPr>
          <p:cNvPr id="5" name="Содержимое 4" descr="fd681c3cd26c0472cb6fec37c2b65b5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831411" y="3418013"/>
            <a:ext cx="4852219" cy="3276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>
          <a:xfrm>
            <a:off x="6996335" y="6438364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5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8206" y="1032388"/>
            <a:ext cx="8450826" cy="538316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sz="4600" b="1" dirty="0" smtClean="0"/>
              <a:t>Мета </a:t>
            </a:r>
            <a:r>
              <a:rPr lang="uk-UA" sz="4600" b="1" dirty="0" err="1" smtClean="0"/>
              <a:t>проєкту</a:t>
            </a:r>
            <a:r>
              <a:rPr lang="uk-UA" b="1" dirty="0" smtClean="0"/>
              <a:t>:</a:t>
            </a:r>
            <a:endParaRPr lang="ru-RU" dirty="0" smtClean="0"/>
          </a:p>
          <a:p>
            <a:pPr lvl="0"/>
            <a:r>
              <a:rPr lang="uk-UA" sz="2300" dirty="0" smtClean="0"/>
              <a:t>Створення мотиваційного простору в школі, зон для обміну досвідом, співпраці;</a:t>
            </a:r>
            <a:endParaRPr lang="ru-RU" sz="2300" dirty="0" smtClean="0"/>
          </a:p>
          <a:p>
            <a:pPr lvl="0"/>
            <a:r>
              <a:rPr lang="uk-UA" sz="2300" dirty="0" smtClean="0"/>
              <a:t>Розвиток уміння дітей працювати індивідуально та в колективі при створенні </a:t>
            </a:r>
            <a:r>
              <a:rPr lang="uk-UA" sz="2300" dirty="0" err="1" smtClean="0"/>
              <a:t>плакатів-мотиваторів</a:t>
            </a:r>
            <a:r>
              <a:rPr lang="uk-UA" sz="2300" dirty="0" smtClean="0"/>
              <a:t>, </a:t>
            </a:r>
            <a:r>
              <a:rPr lang="uk-UA" sz="2300" dirty="0" err="1" smtClean="0"/>
              <a:t>фотозони</a:t>
            </a:r>
            <a:r>
              <a:rPr lang="uk-UA" sz="2300" dirty="0" smtClean="0"/>
              <a:t> «Мрій та  будеш літати» та створенні презентації «Мотивація для життя»;</a:t>
            </a:r>
            <a:endParaRPr lang="ru-RU" sz="2300" dirty="0" smtClean="0"/>
          </a:p>
          <a:p>
            <a:pPr lvl="0"/>
            <a:r>
              <a:rPr lang="uk-UA" sz="2300" dirty="0" smtClean="0"/>
              <a:t>Виховання у дітей почуття гідності, самовдосконалення та самореалізації;</a:t>
            </a:r>
            <a:endParaRPr lang="ru-RU" sz="2300" dirty="0" smtClean="0"/>
          </a:p>
          <a:p>
            <a:pPr lvl="0"/>
            <a:r>
              <a:rPr lang="uk-UA" sz="2300" dirty="0" smtClean="0"/>
              <a:t>Розширення кругозору дітей;</a:t>
            </a:r>
            <a:endParaRPr lang="ru-RU" sz="2300" dirty="0" smtClean="0"/>
          </a:p>
          <a:p>
            <a:pPr lvl="0"/>
            <a:r>
              <a:rPr lang="uk-UA" sz="2300" dirty="0" smtClean="0"/>
              <a:t>формування активної життєвої позиції учнів у процесі практичної діяльності;</a:t>
            </a:r>
            <a:endParaRPr lang="ru-RU" sz="2300" dirty="0" smtClean="0"/>
          </a:p>
          <a:p>
            <a:pPr lvl="0"/>
            <a:r>
              <a:rPr lang="uk-UA" sz="2300" dirty="0" smtClean="0"/>
              <a:t>розвиток творчих здібностей, гармонізації особистості під час пізнання свого місця в соціумі завдяки виготовленню та змістовному наповненню індивідуального пера, які необхідні для створення «крил» </a:t>
            </a:r>
            <a:r>
              <a:rPr lang="uk-UA" sz="2300" dirty="0" err="1" smtClean="0"/>
              <a:t>фотозони</a:t>
            </a:r>
            <a:r>
              <a:rPr lang="uk-UA" sz="2300" dirty="0" smtClean="0"/>
              <a:t>;</a:t>
            </a:r>
            <a:endParaRPr lang="ru-RU" sz="2300" dirty="0" smtClean="0"/>
          </a:p>
          <a:p>
            <a:pPr lvl="0"/>
            <a:r>
              <a:rPr lang="uk-UA" sz="2300" dirty="0" smtClean="0"/>
              <a:t>організація спільної діяльності дітей, батьків і вчителів в ході реалізації </a:t>
            </a:r>
            <a:r>
              <a:rPr lang="uk-UA" sz="2300" dirty="0" err="1" smtClean="0"/>
              <a:t>проєкту</a:t>
            </a:r>
            <a:r>
              <a:rPr lang="uk-UA" sz="2300" dirty="0" smtClean="0"/>
              <a:t>.</a:t>
            </a:r>
            <a:endParaRPr lang="ru-RU" sz="2300" dirty="0" smtClean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>
          <a:xfrm>
            <a:off x="6987789" y="6415548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6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MG_20200110_130726"/>
          <p:cNvPicPr>
            <a:picLocks noChangeAspect="1" noChangeArrowheads="1"/>
          </p:cNvPicPr>
          <p:nvPr/>
        </p:nvPicPr>
        <p:blipFill>
          <a:blip r:embed="rId2" cstate="print"/>
          <a:srcRect l="37253" t="29149" r="31283" b="10897"/>
          <a:stretch>
            <a:fillRect/>
          </a:stretch>
        </p:blipFill>
        <p:spPr bwMode="auto">
          <a:xfrm>
            <a:off x="613902" y="1834974"/>
            <a:ext cx="2486649" cy="35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IMG_20200110_133227"/>
          <p:cNvPicPr>
            <a:picLocks noChangeAspect="1" noChangeArrowheads="1"/>
          </p:cNvPicPr>
          <p:nvPr/>
        </p:nvPicPr>
        <p:blipFill>
          <a:blip r:embed="rId3" cstate="print"/>
          <a:srcRect l="59574" t="15237" r="4877" b="17983"/>
          <a:stretch>
            <a:fillRect/>
          </a:stretch>
        </p:blipFill>
        <p:spPr bwMode="auto">
          <a:xfrm>
            <a:off x="5905144" y="3043300"/>
            <a:ext cx="2595458" cy="363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IMG_20191203_1248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9525" y="2461187"/>
            <a:ext cx="2606645" cy="347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3902" y="261888"/>
            <a:ext cx="78867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/>
              <a:t>Мотиваційні плакати</a:t>
            </a:r>
            <a:endParaRPr lang="ru-RU" dirty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>
          <a:xfrm>
            <a:off x="6851057" y="6424717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7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902" y="261888"/>
            <a:ext cx="78867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/>
              <a:t>Мотиваційна </a:t>
            </a:r>
            <a:r>
              <a:rPr lang="uk-UA" b="1" dirty="0" err="1" smtClean="0"/>
              <a:t>фотозона</a:t>
            </a:r>
            <a:endParaRPr lang="ru-RU" dirty="0"/>
          </a:p>
        </p:txBody>
      </p:sp>
      <p:pic>
        <p:nvPicPr>
          <p:cNvPr id="2049" name="Picture 1" descr="IMG_20191220_103751"/>
          <p:cNvPicPr>
            <a:picLocks noChangeAspect="1" noChangeArrowheads="1"/>
          </p:cNvPicPr>
          <p:nvPr/>
        </p:nvPicPr>
        <p:blipFill>
          <a:blip r:embed="rId2" cstate="print"/>
          <a:srcRect t="5659" r="4459"/>
          <a:stretch>
            <a:fillRect/>
          </a:stretch>
        </p:blipFill>
        <p:spPr bwMode="auto">
          <a:xfrm>
            <a:off x="648928" y="1946786"/>
            <a:ext cx="3819833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IMG-41e637a0b0ba5dfc6c76fde24cb9698a-V"/>
          <p:cNvPicPr>
            <a:picLocks noChangeAspect="1" noChangeArrowheads="1"/>
          </p:cNvPicPr>
          <p:nvPr/>
        </p:nvPicPr>
        <p:blipFill>
          <a:blip r:embed="rId3" cstate="print"/>
          <a:srcRect l="6700" t="18091" r="14851" b="8025"/>
          <a:stretch>
            <a:fillRect/>
          </a:stretch>
        </p:blipFill>
        <p:spPr bwMode="auto">
          <a:xfrm>
            <a:off x="4572383" y="3554361"/>
            <a:ext cx="4238601" cy="297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>
          <a:xfrm>
            <a:off x="6987789" y="6492875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8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G_20191220_103734"/>
          <p:cNvPicPr>
            <a:picLocks noChangeAspect="1" noChangeArrowheads="1"/>
          </p:cNvPicPr>
          <p:nvPr/>
        </p:nvPicPr>
        <p:blipFill>
          <a:blip r:embed="rId2" cstate="print"/>
          <a:srcRect l="2321" t="7877" r="7869" b="10300"/>
          <a:stretch>
            <a:fillRect/>
          </a:stretch>
        </p:blipFill>
        <p:spPr bwMode="auto">
          <a:xfrm>
            <a:off x="221242" y="3229896"/>
            <a:ext cx="4173777" cy="287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IMG-2ae7fa55d50f0121f34c9db33068ac34-V"/>
          <p:cNvPicPr>
            <a:picLocks noChangeAspect="1" noChangeArrowheads="1"/>
          </p:cNvPicPr>
          <p:nvPr/>
        </p:nvPicPr>
        <p:blipFill>
          <a:blip r:embed="rId3" cstate="print"/>
          <a:srcRect l="13347" t="18991" r="8611" b="13766"/>
          <a:stretch>
            <a:fillRect/>
          </a:stretch>
        </p:blipFill>
        <p:spPr bwMode="auto">
          <a:xfrm>
            <a:off x="4540965" y="999172"/>
            <a:ext cx="4337564" cy="295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>
          <a:xfrm>
            <a:off x="6953606" y="6407626"/>
            <a:ext cx="2057400" cy="365125"/>
          </a:xfrm>
        </p:spPr>
        <p:txBody>
          <a:bodyPr/>
          <a:lstStyle/>
          <a:p>
            <a:fld id="{57500748-CC2F-454A-BE64-7C4470426633}" type="slidenum">
              <a:rPr lang="en-US" sz="1800" smtClean="0">
                <a:solidFill>
                  <a:schemeClr val="accent1"/>
                </a:solidFill>
              </a:rPr>
              <a:pPr/>
              <a:t>9</a:t>
            </a:fld>
            <a:endParaRPr 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121</TotalTime>
  <Words>207</Words>
  <Application>Microsoft Office PowerPoint</Application>
  <PresentationFormat>Екран (4:3)</PresentationFormat>
  <Paragraphs>31</Paragraphs>
  <Slides>13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9" baseType="lpstr">
      <vt:lpstr>AngsanaUPC</vt:lpstr>
      <vt:lpstr>Arial</vt:lpstr>
      <vt:lpstr>Calibri</vt:lpstr>
      <vt:lpstr>Calibri Light</vt:lpstr>
      <vt:lpstr>Comic Sans MS</vt:lpstr>
      <vt:lpstr>Office Theme</vt:lpstr>
      <vt:lpstr>Мотиваційний простір в школі</vt:lpstr>
      <vt:lpstr>Мотивація - це найпотужніший інструмент для досягнення певних цілей у всіх сферах людського буття. </vt:lpstr>
      <vt:lpstr>Мотиваційно-інноваційний простір у школі – платформа для підготовки сильних, цілеспрямованих та впевнених в собі особистостей. </vt:lpstr>
      <vt:lpstr> Як правило, на поведінку людини одночасно впливають кілька мотивів.  І чим їх більше, тим вище ймовірність, що мета буде досягнута.</vt:lpstr>
      <vt:lpstr>Існує всього 2 способи підвищення рівня мотивації: 1. Збільшення кількості мотивів, які спонукають діяти. 2. Актуалізація  мотивуючих   чинників під   конкретну   ситуацію.</vt:lpstr>
      <vt:lpstr>Презентація PowerPoint</vt:lpstr>
      <vt:lpstr>Мотиваційні плакати</vt:lpstr>
      <vt:lpstr>Мотиваційна фотозона</vt:lpstr>
      <vt:lpstr>Презентація PowerPoint</vt:lpstr>
      <vt:lpstr>Унікальні індивідуальні пір’я</vt:lpstr>
      <vt:lpstr>Презентація PowerPoint</vt:lpstr>
      <vt:lpstr>Мотиваційний простір</vt:lpstr>
      <vt:lpstr>Дякуємо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учень</cp:lastModifiedBy>
  <cp:revision>15</cp:revision>
  <dcterms:created xsi:type="dcterms:W3CDTF">2019-08-22T12:40:32Z</dcterms:created>
  <dcterms:modified xsi:type="dcterms:W3CDTF">2020-01-17T08:35:22Z</dcterms:modified>
</cp:coreProperties>
</file>