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3" r:id="rId4"/>
    <p:sldId id="258" r:id="rId5"/>
    <p:sldId id="261" r:id="rId6"/>
    <p:sldId id="259" r:id="rId7"/>
    <p:sldId id="262" r:id="rId8"/>
    <p:sldId id="264" r:id="rId9"/>
    <p:sldId id="276" r:id="rId10"/>
    <p:sldId id="273" r:id="rId11"/>
    <p:sldId id="271" r:id="rId12"/>
    <p:sldId id="277" r:id="rId13"/>
    <p:sldId id="274" r:id="rId14"/>
    <p:sldId id="275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7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1/27/2021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3B529A-A00D-475D-8477-3E28B222EC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863600"/>
            <a:ext cx="8030634" cy="3187236"/>
          </a:xfrm>
        </p:spPr>
        <p:txBody>
          <a:bodyPr/>
          <a:lstStyle/>
          <a:p>
            <a:pPr algn="ctr"/>
            <a:r>
              <a:rPr lang="uk-UA" sz="4800" b="1" dirty="0" err="1">
                <a:latin typeface="Arial Black" panose="020B0A04020102020204" pitchFamily="34" charset="0"/>
                <a:cs typeface="Times New Roman" panose="02020603050405020304" pitchFamily="18" charset="0"/>
              </a:rPr>
              <a:t>Челендж-проєкт</a:t>
            </a:r>
            <a:r>
              <a:rPr lang="uk-UA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 </a:t>
            </a:r>
            <a:br>
              <a:rPr lang="uk-UA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</a:br>
            <a:r>
              <a:rPr lang="uk-UA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«</a:t>
            </a:r>
            <a:r>
              <a:rPr lang="en-US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Cat</a:t>
            </a:r>
            <a:r>
              <a:rPr lang="uk-UA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» </a:t>
            </a:r>
            <a:r>
              <a:rPr lang="en-US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on my shoulder</a:t>
            </a:r>
            <a:r>
              <a:rPr lang="uk-UA" sz="48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>»</a:t>
            </a:r>
            <a:r>
              <a:rPr lang="ru-RU" sz="4400" b="1" dirty="0">
                <a:latin typeface="Arial Black" panose="020B0A04020102020204" pitchFamily="34" charset="0"/>
                <a:cs typeface="Times New Roman" panose="02020603050405020304" pitchFamily="18" charset="0"/>
              </a:rPr>
              <a:t/>
            </a:r>
            <a:br>
              <a:rPr lang="ru-RU" sz="4400" b="1" dirty="0">
                <a:latin typeface="Arial Black" panose="020B0A04020102020204" pitchFamily="34" charset="0"/>
                <a:cs typeface="Times New Roman" panose="02020603050405020304" pitchFamily="18" charset="0"/>
              </a:rPr>
            </a:br>
            <a:endParaRPr lang="ru-RU" sz="4400" b="1" dirty="0"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DA10A6B-CBEF-4947-BE99-B68688B3F0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 fontAlgn="base"/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Презентацію виконали учні  7-А класу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/>
            <a:r>
              <a:rPr lang="uk-UA" sz="28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КЗ ”ХЗОШ №  135 ім. К. Ф. Ольшанського”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74510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AFFC731-E252-4471-A717-9723F6987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525" y="1428016"/>
            <a:ext cx="3206750" cy="49854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84A78CE2-40C5-42EF-AD27-E5DDAD538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75" y="1428017"/>
            <a:ext cx="4019550" cy="4985483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7648513-8498-4202-AB63-A5C44BC419EE}"/>
              </a:ext>
            </a:extLst>
          </p:cNvPr>
          <p:cNvSpPr/>
          <p:nvPr/>
        </p:nvSpPr>
        <p:spPr>
          <a:xfrm>
            <a:off x="1108075" y="127000"/>
            <a:ext cx="780732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«Ми відповідальні за тих, кого приручили!»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xmlns="" val="3349180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CA0DCD6-9F26-4F22-B7DF-74C48E36E8BA}"/>
              </a:ext>
            </a:extLst>
          </p:cNvPr>
          <p:cNvSpPr/>
          <p:nvPr/>
        </p:nvSpPr>
        <p:spPr>
          <a:xfrm>
            <a:off x="203200" y="139700"/>
            <a:ext cx="5892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Комусь пощастило, порода у тілі: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І ви вже чистенькі, пухнасті та білі,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А хтось просто з двору, без племені- роду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Хоч як би хотів та не зміниш породу.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174E25A-3BBD-42C6-B1F1-84BE16A65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00" y="1562100"/>
            <a:ext cx="3867150" cy="51562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CF982763-CB82-4D17-B765-0773238B2F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150" y="1447800"/>
            <a:ext cx="405765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66289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8A594DA-CA63-45BF-8B67-3F7D99AEB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0" y="1879420"/>
            <a:ext cx="5065251" cy="458275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5E31565-C028-47A7-8B02-C63DFFF4B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1883421"/>
            <a:ext cx="3431202" cy="4578751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F8D102E4-A372-4E16-BAB4-65A9D9190B2A}"/>
              </a:ext>
            </a:extLst>
          </p:cNvPr>
          <p:cNvSpPr/>
          <p:nvPr/>
        </p:nvSpPr>
        <p:spPr>
          <a:xfrm>
            <a:off x="520699" y="395828"/>
            <a:ext cx="886190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доля вже інша й життя вже собаче,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тільки надія одна - на удачу,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 хтось пожаліє, візьме тебе в хату,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 може служити там будеш багато.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34869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7C0F784-C407-4959-BA60-4A691512B810}"/>
              </a:ext>
            </a:extLst>
          </p:cNvPr>
          <p:cNvSpPr/>
          <p:nvPr/>
        </p:nvSpPr>
        <p:spPr>
          <a:xfrm>
            <a:off x="514570" y="342898"/>
            <a:ext cx="53528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 в іншого «</a:t>
            </a:r>
            <a:r>
              <a:rPr lang="uk-UA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Віскас</a:t>
            </a: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», хазяйка заможна,</a:t>
            </a:r>
            <a:b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Усе в тебе є, усе тобі можна;</a:t>
            </a:r>
            <a:b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Спідничка картата, ошийник зі срібла,</a:t>
            </a:r>
            <a:b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 впевненість є, що ти дуже потрібна.</a:t>
            </a:r>
            <a:br>
              <a:rPr lang="uk-UA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2D843BC-2778-43C6-AB8A-98152B5D5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570" y="1745516"/>
            <a:ext cx="4336828" cy="476958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D4814F8C-FF88-4F81-AF21-8206E08B8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907" y="1745516"/>
            <a:ext cx="4140263" cy="476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5700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F8320047-5B79-4ADC-90DC-2660641F85C1}"/>
              </a:ext>
            </a:extLst>
          </p:cNvPr>
          <p:cNvSpPr/>
          <p:nvPr/>
        </p:nvSpPr>
        <p:spPr>
          <a:xfrm>
            <a:off x="273648" y="56577"/>
            <a:ext cx="58223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Брати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мої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менші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я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дуже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шкодую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всіх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зігрію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не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всіх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нагодую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 знаю,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люди все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можуть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змінити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кожного з вас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можна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просто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любити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b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B438352-4985-4486-8063-97D75C980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48" y="1525124"/>
            <a:ext cx="2405289" cy="258753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199A749F-FEE4-4FF5-AD54-83E0354BC9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49" y="4183637"/>
            <a:ext cx="2405288" cy="258753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37E8E04D-1435-41C2-B464-2DE31711BE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772" y="1525124"/>
            <a:ext cx="2816415" cy="262302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58B7D56-71C0-4AF3-81B2-01D228424C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2435" y="4183637"/>
            <a:ext cx="2530284" cy="258753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3FC795E8-B93C-44B2-8638-AD3CCD6499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3429000"/>
            <a:ext cx="2873565" cy="3037397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xmlns="" id="{E7F1D49B-A4B5-4784-B363-DEEA635BF3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0" y="297877"/>
            <a:ext cx="2539237" cy="3037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824733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88EBD12C-2085-40FA-89A4-B018D81514C0}"/>
              </a:ext>
            </a:extLst>
          </p:cNvPr>
          <p:cNvSpPr/>
          <p:nvPr/>
        </p:nvSpPr>
        <p:spPr>
          <a:xfrm>
            <a:off x="1295400" y="3241962"/>
            <a:ext cx="8490808" cy="1035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uk-UA" sz="6000" dirty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Дякуємо за увагу!</a:t>
            </a:r>
            <a:endParaRPr lang="ru-RU" sz="2800" dirty="0">
              <a:solidFill>
                <a:schemeClr val="accent2">
                  <a:lumMod val="75000"/>
                </a:schemeClr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4086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4182052-FAEE-4254-BF08-F5C93045BED3}"/>
              </a:ext>
            </a:extLst>
          </p:cNvPr>
          <p:cNvSpPr/>
          <p:nvPr/>
        </p:nvSpPr>
        <p:spPr>
          <a:xfrm>
            <a:off x="558800" y="927100"/>
            <a:ext cx="8763000" cy="5069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Сучасний світ занадто жорстокий, тому так важливо виховувати у дітей доброту, уважне, дбайливе ставлення та відповідальність до домашніх тварин. </a:t>
            </a: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Співчуття дитини до свого вихованця – дуже важлива якість. Ставлячись до тварин з любов’ю, дитина вчиться поважати тих,  хто слабший і це допомагає їй стати гуманною людиною, яких потребує сьогодення та суспільство.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</a:pPr>
            <a:endParaRPr lang="ru-RU" sz="2400" dirty="0"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5543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CD35EE2B-59DA-430A-87DD-AC9FCEF1883F}"/>
              </a:ext>
            </a:extLst>
          </p:cNvPr>
          <p:cNvSpPr/>
          <p:nvPr/>
        </p:nvSpPr>
        <p:spPr>
          <a:xfrm>
            <a:off x="558800" y="671472"/>
            <a:ext cx="8636000" cy="5130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Ідея </a:t>
            </a:r>
            <a:r>
              <a:rPr lang="uk-UA" sz="28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челендж-проєкту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</a:t>
            </a:r>
            <a:r>
              <a:rPr lang="en-US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 my shoulder</a:t>
            </a: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народилася у нас до свята домашніх улюбленців. Щороку  30 листопада у багатьох країнах відзначається Всесвітній день домашніх тварин, який нагадує нам про те, наскільки важливо у відносинах з вихованцями залишатися людьми, що приручених тварин необхідно кожній людині сприймати виключно як друзів, підопічних, членів своєї сім’ї, але зовсім і категорично не як об’єкт розваг.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966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B12B87F-C344-4183-BC3D-5D4C36BBC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96850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сучасному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світі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людина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все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далі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відходить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від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природи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Спілкування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 нею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поступово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заміщується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соціальними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мережами,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комп’ютерними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іграми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віртуальним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світом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Дуже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часто ми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забуваємо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що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 нами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живуть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вірні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менші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друзі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тварини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41C7F0C-BB16-4739-B08E-27BD41A46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1" y="2705100"/>
            <a:ext cx="68707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974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6A85B04-8104-401C-94CB-C1AA18FBF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  пропануємо толерантне ставлення людей до тварин!    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B3507E3-F199-4555-8F99-B26ABD092D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30200" y="2044700"/>
            <a:ext cx="5295900" cy="4203700"/>
          </a:xfrm>
        </p:spPr>
        <p:txBody>
          <a:bodyPr>
            <a:normAutofit fontScale="47500" lnSpcReduction="20000"/>
          </a:bodyPr>
          <a:lstStyle/>
          <a:p>
            <a:r>
              <a:rPr lang="uk-UA" sz="51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Челендж</a:t>
            </a:r>
            <a:r>
              <a:rPr lang="uk-UA" sz="51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en-US" sz="51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</a:t>
            </a:r>
            <a:r>
              <a:rPr lang="uk-UA" sz="51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en-US" sz="51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my shoulder</a:t>
            </a:r>
            <a:r>
              <a:rPr lang="uk-UA" sz="51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 - це виклик усім небайдужим, він звертає нашу увагу на домашніх улюбленців. Заряджає позитивом і гарним настроєм та сприяє вихованню у підростаючого покоління любові та бережливого ставлення до друзів наших менших. Залучає  до захисту, піклуванню та догляду за тваринами. </a:t>
            </a:r>
            <a:endParaRPr lang="ru-RU" sz="51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xmlns="" id="{95FF1749-BD32-4B36-B678-9A1C25EDB7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626099" y="1554426"/>
            <a:ext cx="3647903" cy="4693974"/>
          </a:xfrm>
        </p:spPr>
      </p:pic>
    </p:spTree>
    <p:extLst>
      <p:ext uri="{BB962C8B-B14F-4D97-AF65-F5344CB8AC3E}">
        <p14:creationId xmlns:p14="http://schemas.microsoft.com/office/powerpoint/2010/main" xmlns="" val="555522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18FF50B-A006-487E-8789-E51B68E706BD}"/>
              </a:ext>
            </a:extLst>
          </p:cNvPr>
          <p:cNvSpPr/>
          <p:nvPr/>
        </p:nvSpPr>
        <p:spPr>
          <a:xfrm>
            <a:off x="0" y="190500"/>
            <a:ext cx="8610600" cy="263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27075">
              <a:lnSpc>
                <a:spcPct val="107000"/>
              </a:lnSpc>
              <a:spcAft>
                <a:spcPts val="0"/>
              </a:spcAft>
            </a:pPr>
            <a:r>
              <a:rPr lang="uk-UA" sz="2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Реалізація </a:t>
            </a:r>
            <a:r>
              <a:rPr lang="uk-UA" sz="260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проєкту</a:t>
            </a:r>
            <a:r>
              <a:rPr lang="uk-UA" sz="2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матиме велике значення для формування і розвитку у дітей доброзичливості, милосердя у відношенні до тварин, відповідальності за тих, кого приручили. Треба чітко усвідомлювати значення домашніх тварин у житті людини. </a:t>
            </a:r>
            <a:endParaRPr lang="ru-RU" sz="2600" b="1" dirty="0">
              <a:solidFill>
                <a:schemeClr val="accent2">
                  <a:lumMod val="75000"/>
                </a:schemeClr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04A7C9-DDA4-4D4A-BF61-291FAE7480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3213100"/>
            <a:ext cx="3913188" cy="282500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E22E1660-4D45-42FC-B153-BC8809A3C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6500" y="3213100"/>
            <a:ext cx="4127500" cy="2825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2414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D7E1344-633D-443B-A80E-8C3B15F3A6B1}"/>
              </a:ext>
            </a:extLst>
          </p:cNvPr>
          <p:cNvSpPr/>
          <p:nvPr/>
        </p:nvSpPr>
        <p:spPr>
          <a:xfrm>
            <a:off x="787400" y="139831"/>
            <a:ext cx="8356600" cy="6429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ts val="480"/>
              </a:spcBef>
              <a:spcAft>
                <a:spcPts val="0"/>
              </a:spcAft>
            </a:pPr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МЕТА ПРОЄКТУ: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виховувати у дітей любов до тварин;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з’ясувати значення домашніх тварин у житті людини;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виховувати відповідальність за виховання тварин;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розвивати уміння спостерігати за тваринами, описувати їх зовнішній вигляд;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виховувати морально-етичні цінності: милосердя, доброзичливість, турботливе ставлення до домашніх тварин;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попередження жорстокого поводження з тваринами, виховання відповідального та гуманного ставлення до них;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взаємодія домашніх тварин з людиною на прикладі моєї родини;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розвиток уміння дітей працювати індивідуально та в колективі при створенні стіни </a:t>
            </a:r>
            <a:r>
              <a:rPr lang="ru-RU" sz="2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Padlet</a:t>
            </a:r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</a:t>
            </a:r>
            <a:r>
              <a:rPr lang="en-US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 my shoulder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»; </a:t>
            </a:r>
            <a:r>
              <a:rPr lang="uk-UA" sz="2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челенджу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-колажу «Ми відповідальні за тих, кого приручили», та при створенні презентації </a:t>
            </a:r>
            <a:r>
              <a:rPr lang="uk-UA" sz="2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проєкту</a:t>
            </a: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;  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розширення кругозору дітей;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розвиток творчих здібностей; 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uk-UA" sz="2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організація спільної діяльності дітей, батьків і вчителів в ході реалізації </a:t>
            </a:r>
            <a:r>
              <a:rPr lang="uk-UA" sz="2000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проєкту</a:t>
            </a:r>
            <a:r>
              <a:rPr lang="uk-UA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schemeClr val="accent2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7489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B5295F1-DF2C-4977-ADA0-660EB808D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701" y="241300"/>
            <a:ext cx="4571999" cy="2946399"/>
          </a:xfrm>
        </p:spPr>
        <p:txBody>
          <a:bodyPr>
            <a:normAutofit fontScale="90000"/>
          </a:bodyPr>
          <a:lstStyle/>
          <a:p>
            <a:r>
              <a:rPr lang="uk-UA" sz="2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Протягом останнього двадцятиріччя вчені все сильніше переконуються у справедливості твердження, що «домашні тварини приносять щастя». 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b="1" dirty="0">
                <a:solidFill>
                  <a:schemeClr val="accent2">
                    <a:lumMod val="75000"/>
                  </a:schemeClr>
                </a:solidFill>
              </a:rPr>
            </a:b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6B5B1EA-E953-4CC3-B5D3-DC0AD4884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38700" y="3581400"/>
            <a:ext cx="5003799" cy="2946400"/>
          </a:xfrm>
        </p:spPr>
        <p:txBody>
          <a:bodyPr>
            <a:normAutofit lnSpcReduction="10000"/>
          </a:bodyPr>
          <a:lstStyle/>
          <a:p>
            <a:r>
              <a:rPr lang="uk-UA" sz="25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Як показали наукові дослідження, вихованці сприяють виникненню загального відчуття благополуччя, будучи свого роду легкими ліками, які запобігають нездужанню і поганому настрою. </a:t>
            </a:r>
            <a:endParaRPr lang="ru-RU" sz="25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995B1F0-B2BB-491C-9F00-59980CDCC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0" y="330201"/>
            <a:ext cx="3886200" cy="294639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9D34BA23-B596-4931-8F46-DDBE464FB8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951" y="2870200"/>
            <a:ext cx="397509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45664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C738F402-A73D-4EF1-984C-33F66EF1BB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767" y="972089"/>
            <a:ext cx="8521700" cy="5696803"/>
          </a:xfrm>
          <a:prstGeom prst="rect">
            <a:avLst/>
          </a:prstGeom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9ED77C90-AA2F-4C4D-8105-39EFF5912012}"/>
              </a:ext>
            </a:extLst>
          </p:cNvPr>
          <p:cNvSpPr/>
          <p:nvPr/>
        </p:nvSpPr>
        <p:spPr>
          <a:xfrm>
            <a:off x="673100" y="241300"/>
            <a:ext cx="8420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Cat</a:t>
            </a:r>
            <a:r>
              <a:rPr lang="uk-UA" sz="4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» </a:t>
            </a:r>
            <a:r>
              <a:rPr lang="en-US" sz="4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on my shoulder</a:t>
            </a:r>
            <a:r>
              <a:rPr lang="uk-UA" sz="48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 </a:t>
            </a:r>
            <a:endParaRPr lang="ru-RU" sz="48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12851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341</TotalTime>
  <Words>511</Words>
  <Application>Microsoft Office PowerPoint</Application>
  <PresentationFormat>Произвольный</PresentationFormat>
  <Paragraphs>31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Челендж-проєкт  «Cat» on my shoulder» </vt:lpstr>
      <vt:lpstr>Слайд 2</vt:lpstr>
      <vt:lpstr>Слайд 3</vt:lpstr>
      <vt:lpstr>В сучасному світі людина все далі відходить від природи. Спілкування з нею поступово заміщується соціальними мережами, комп’ютерними іграми, віртуальним світом. Дуже часто ми забуваємо, що поряд з нами живуть вірні менші друзі – тварини. </vt:lpstr>
      <vt:lpstr>Ми  пропануємо толерантне ставлення людей до тварин!      </vt:lpstr>
      <vt:lpstr>Слайд 6</vt:lpstr>
      <vt:lpstr>Слайд 7</vt:lpstr>
      <vt:lpstr>Протягом останнього двадцятиріччя вчені все сильніше переконуються у справедливості твердження, що «домашні тварини приносять щастя». 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«Cat» on my shoulder </dc:title>
  <dc:creator>Татьяна Новикова</dc:creator>
  <cp:lastModifiedBy>User</cp:lastModifiedBy>
  <cp:revision>43</cp:revision>
  <dcterms:created xsi:type="dcterms:W3CDTF">2021-01-25T11:16:54Z</dcterms:created>
  <dcterms:modified xsi:type="dcterms:W3CDTF">2021-01-27T10:24:44Z</dcterms:modified>
</cp:coreProperties>
</file>