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6858000" cy="9144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434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й трикут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іліні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іліні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іліні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 сполучна ліні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3959E6-847B-4937-8C3D-49CDB5BA4EF3}" type="datetimeFigureOut">
              <a:rPr lang="uk-UA" smtClean="0"/>
              <a:pPr/>
              <a:t>21.04.2016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21.04.2016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21.04.2016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21.04.2016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21.04.2016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21.04.2016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21.04.2016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21.04.2016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21.04.2016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893959E6-847B-4937-8C3D-49CDB5BA4EF3}" type="datetimeFigureOut">
              <a:rPr lang="uk-UA" smtClean="0"/>
              <a:pPr/>
              <a:t>21.04.2016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3959E6-847B-4937-8C3D-49CDB5BA4EF3}" type="datetimeFigureOut">
              <a:rPr lang="uk-UA" smtClean="0"/>
              <a:pPr/>
              <a:t>21.04.2016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іліні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кутний трикут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 сполучна ліні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іліні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іліні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кутний трикут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 сполучна ліні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93959E6-847B-4937-8C3D-49CDB5BA4EF3}" type="datetimeFigureOut">
              <a:rPr lang="uk-UA" smtClean="0"/>
              <a:pPr/>
              <a:t>21.04.2016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80" y="928662"/>
            <a:ext cx="5829300" cy="243968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«Добре </a:t>
            </a:r>
            <a:r>
              <a:rPr lang="ru-RU" dirty="0" err="1" smtClean="0">
                <a:solidFill>
                  <a:srgbClr val="002060"/>
                </a:solidFill>
              </a:rPr>
              <a:t>діло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err="1" smtClean="0">
                <a:solidFill>
                  <a:srgbClr val="002060"/>
                </a:solidFill>
              </a:rPr>
              <a:t>КЗ</a:t>
            </a:r>
            <a:r>
              <a:rPr lang="uk-UA" dirty="0" smtClean="0">
                <a:solidFill>
                  <a:srgbClr val="002060"/>
                </a:solidFill>
              </a:rPr>
              <a:t> “ХЗОШ №135 </a:t>
            </a:r>
          </a:p>
          <a:p>
            <a:r>
              <a:rPr lang="uk-UA" dirty="0" err="1" smtClean="0">
                <a:solidFill>
                  <a:srgbClr val="002060"/>
                </a:solidFill>
              </a:rPr>
              <a:t>ім.К.Ф</a:t>
            </a:r>
            <a:r>
              <a:rPr lang="uk-UA" dirty="0" smtClean="0">
                <a:solidFill>
                  <a:srgbClr val="002060"/>
                </a:solidFill>
              </a:rPr>
              <a:t>. </a:t>
            </a:r>
            <a:r>
              <a:rPr lang="uk-UA" dirty="0" err="1" smtClean="0">
                <a:solidFill>
                  <a:srgbClr val="002060"/>
                </a:solidFill>
              </a:rPr>
              <a:t>Ольшанського”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86" y="7358082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2016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 descr="/Files/images/SAM_174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/Files/images/SAM_174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кутник 5"/>
          <p:cNvSpPr/>
          <p:nvPr/>
        </p:nvSpPr>
        <p:spPr>
          <a:xfrm>
            <a:off x="428604" y="642910"/>
            <a:ext cx="30718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У лютому 2016р. в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школі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була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проведена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акція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"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Кришечка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-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допоможе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солдату"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5605" name="Picture 5" descr="D:\настя\Папка педагога организатора\Фотоотчет\Портфолио 2015\2015-2016\fil_katalo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4" y="1285852"/>
            <a:ext cx="3059431" cy="2038346"/>
          </a:xfrm>
          <a:prstGeom prst="rect">
            <a:avLst/>
          </a:prstGeom>
          <a:noFill/>
        </p:spPr>
      </p:pic>
      <p:pic>
        <p:nvPicPr>
          <p:cNvPr id="25606" name="Picture 6" descr="D:\настя\Папка педагога организатора\Фотоотчет\Портфолио 2015\2015-2016\20150921_1055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8" y="2571736"/>
            <a:ext cx="2357454" cy="1764519"/>
          </a:xfrm>
          <a:prstGeom prst="rect">
            <a:avLst/>
          </a:prstGeom>
          <a:noFill/>
        </p:spPr>
      </p:pic>
      <p:pic>
        <p:nvPicPr>
          <p:cNvPr id="25607" name="Picture 7" descr="D:\настя\Папка педагога организатора\Фотоотчет\Портфолио 2015\2015-2016\IMG_67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24" y="3643306"/>
            <a:ext cx="2570589" cy="1924047"/>
          </a:xfrm>
          <a:prstGeom prst="rect">
            <a:avLst/>
          </a:prstGeom>
          <a:noFill/>
        </p:spPr>
      </p:pic>
      <p:pic>
        <p:nvPicPr>
          <p:cNvPr id="25608" name="Picture 8" descr="D:\настя\Папка педагога организатора\Фотоотчет\Портфолио 2015\2015-2016\IMG_67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62" y="6286512"/>
            <a:ext cx="3047807" cy="2281237"/>
          </a:xfrm>
          <a:prstGeom prst="rect">
            <a:avLst/>
          </a:prstGeom>
          <a:noFill/>
        </p:spPr>
      </p:pic>
      <p:sp>
        <p:nvSpPr>
          <p:cNvPr id="11" name="Прямокутник 10"/>
          <p:cNvSpPr/>
          <p:nvPr/>
        </p:nvSpPr>
        <p:spPr>
          <a:xfrm>
            <a:off x="285728" y="4286248"/>
            <a:ext cx="3000372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Представники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шкільної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організації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ШІМ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подарували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дитячому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будинку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змішаного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типу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обласного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підпорядкування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зібрані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учнями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школи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канцтовари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та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розвиваючі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ігри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56" y="642910"/>
            <a:ext cx="2786082" cy="253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Учні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школи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зібрали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новорічні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подарунки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для 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дітей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пільгового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контингенту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школи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на честь свята Святого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Миколая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6626" name="Picture 2" descr="D:\настя\Папка педагога организатора\Фотоотчет\Портфолио 2015\2015-2016\1305331_2010090419592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785786"/>
            <a:ext cx="3048000" cy="2286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29000" y="3643306"/>
            <a:ext cx="3000396" cy="253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dirty="0" smtClean="0">
                <a:solidFill>
                  <a:srgbClr val="002060"/>
                </a:solidFill>
                <a:latin typeface="Comic Sans MS" pitchFamily="66" charset="0"/>
              </a:rPr>
              <a:t>Учні школи провели благодійну лотерею та солодкий ярмарок, на отримані кошти було придбано подарунок для бійців з зони АТО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6627" name="Picture 3" descr="D:\настя\Папка педагога организатора\Фотоотчет\Портфолио 2015\2015-2016\SAM_1742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32" y="3286116"/>
            <a:ext cx="2672418" cy="2000264"/>
          </a:xfrm>
          <a:prstGeom prst="rect">
            <a:avLst/>
          </a:prstGeom>
          <a:noFill/>
        </p:spPr>
      </p:pic>
      <p:pic>
        <p:nvPicPr>
          <p:cNvPr id="26628" name="Picture 4" descr="D:\настя\Папка педагога организатора\Фотоотчет\Портфолио 2015\2015-2016\SAM_1731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56" y="6143636"/>
            <a:ext cx="3143250" cy="2352675"/>
          </a:xfrm>
          <a:prstGeom prst="rect">
            <a:avLst/>
          </a:prstGeom>
          <a:noFill/>
        </p:spPr>
      </p:pic>
      <p:pic>
        <p:nvPicPr>
          <p:cNvPr id="26629" name="Picture 5" descr="D:\настя\Папка педагога организатора\Фотоотчет\Портфолио 2015\2015-2016\12_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90" y="6429388"/>
            <a:ext cx="2559427" cy="1704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94" y="428596"/>
            <a:ext cx="550072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2060"/>
                </a:solidFill>
                <a:latin typeface="Comic Sans MS" pitchFamily="66" charset="0"/>
              </a:rPr>
              <a:t>Pray for Ukraine</a:t>
            </a:r>
          </a:p>
          <a:p>
            <a:pPr algn="ctr"/>
            <a:endParaRPr lang="ru-RU" dirty="0"/>
          </a:p>
        </p:txBody>
      </p:sp>
      <p:sp>
        <p:nvSpPr>
          <p:cNvPr id="5" name="Прямокутник 4"/>
          <p:cNvSpPr/>
          <p:nvPr/>
        </p:nvSpPr>
        <p:spPr>
          <a:xfrm>
            <a:off x="500042" y="1071538"/>
            <a:ext cx="578647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Comic Sans MS" pitchFamily="66" charset="0"/>
              </a:rPr>
              <a:t>Крым </a:t>
            </a: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Не полечу в </a:t>
            </a:r>
            <a:r>
              <a:rPr lang="ru-RU" sz="1400" dirty="0" err="1" smtClean="0">
                <a:solidFill>
                  <a:srgbClr val="002060"/>
                </a:solidFill>
                <a:latin typeface="Comic Sans MS" pitchFamily="66" charset="0"/>
              </a:rPr>
              <a:t>Дубаи</a:t>
            </a: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 или на </a:t>
            </a:r>
            <a:r>
              <a:rPr lang="ru-RU" sz="1400" dirty="0" err="1" smtClean="0">
                <a:solidFill>
                  <a:srgbClr val="002060"/>
                </a:solidFill>
                <a:latin typeface="Comic Sans MS" pitchFamily="66" charset="0"/>
              </a:rPr>
              <a:t>Гаваи</a:t>
            </a: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, </a:t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Не буду жить в отеле прям на берегу, </a:t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Но я хочу на море где не видно края, </a:t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Я Крым родной, душою всей люблю. </a:t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Я с детства самого приклеен к морю, </a:t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Мне вид его всё кажется в глазах, </a:t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Зайдя по талию, я все проблемы смою, </a:t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И ощущение приятное в ногах. </a:t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И воздух возле моря так прекрасен, </a:t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Вдохнуть его - свободу ощутить. </a:t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Тут море как пейзаж, он весь раскрашен, </a:t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Его, наверно, точно не забыть. </a:t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Хоть это далеко не океан, </a:t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И далеко тут до </a:t>
            </a:r>
            <a:r>
              <a:rPr lang="uk-UA" sz="1400" dirty="0" smtClean="0">
                <a:solidFill>
                  <a:srgbClr val="002060"/>
                </a:solidFill>
                <a:latin typeface="Comic Sans MS" pitchFamily="66" charset="0"/>
              </a:rPr>
              <a:t>“</a:t>
            </a:r>
            <a:r>
              <a:rPr lang="ru-RU" sz="1400" dirty="0" err="1" smtClean="0">
                <a:solidFill>
                  <a:srgbClr val="002060"/>
                </a:solidFill>
                <a:latin typeface="Comic Sans MS" pitchFamily="66" charset="0"/>
              </a:rPr>
              <a:t>Дубаев</a:t>
            </a: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» </a:t>
            </a: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и </a:t>
            </a: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«</a:t>
            </a:r>
            <a:r>
              <a:rPr lang="ru-RU" sz="1400" dirty="0" err="1" smtClean="0">
                <a:solidFill>
                  <a:srgbClr val="002060"/>
                </a:solidFill>
                <a:latin typeface="Comic Sans MS" pitchFamily="66" charset="0"/>
              </a:rPr>
              <a:t>Гаваев</a:t>
            </a: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», </a:t>
            </a: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Туда я вовсе не летал, </a:t>
            </a:r>
            <a:b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</a:rPr>
              <a:t>Меня на море тянет где не видно края.</a:t>
            </a:r>
            <a:endParaRPr lang="ru-RU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074" name="Picture 2" descr="D:\настя\Папка педагога организатора\Фотоотчет\Портфолио 2015\2015-2016\tourism_mobilnyy-putevoditel-posvyatil-nedelyu-puteshestviyam-po-krymu-foto_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36" y="5715008"/>
            <a:ext cx="4143404" cy="27579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8" y="714348"/>
            <a:ext cx="46434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002060"/>
                </a:solidFill>
                <a:latin typeface="Comic Sans MS" pitchFamily="66" charset="0"/>
              </a:rPr>
              <a:t>Збережемо навколишнє середовище!</a:t>
            </a:r>
          </a:p>
          <a:p>
            <a:pPr algn="ctr"/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098" name="Picture 2" descr="D:\настя\Папка педагога организатора\Фотоотчет\Портфолио 2015\2015-2016\c66a304cc45405e8f4321d486e21cd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04" y="1714480"/>
            <a:ext cx="3336019" cy="15716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357694" y="1785918"/>
            <a:ext cx="19288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Comic Sans MS" pitchFamily="66" charset="0"/>
              </a:rPr>
              <a:t>Акція </a:t>
            </a:r>
            <a:r>
              <a:rPr lang="uk-UA" sz="3200" b="1" dirty="0" err="1" smtClean="0">
                <a:solidFill>
                  <a:srgbClr val="002060"/>
                </a:solidFill>
                <a:latin typeface="Comic Sans MS" pitchFamily="66" charset="0"/>
              </a:rPr>
              <a:t>“Їжачок”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099" name="Picture 3" descr="D:\настя\Папка педагога организатора\Фотоотчет\Портфолио 2015\2015-2016\bat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76" y="2857488"/>
            <a:ext cx="2787171" cy="1857388"/>
          </a:xfrm>
          <a:prstGeom prst="rect">
            <a:avLst/>
          </a:prstGeom>
          <a:noFill/>
        </p:spPr>
      </p:pic>
      <p:pic>
        <p:nvPicPr>
          <p:cNvPr id="4101" name="Picture 5" descr="SAM_0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94" y="3500430"/>
            <a:ext cx="2760602" cy="2076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577840" y="4643438"/>
            <a:ext cx="3280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Comic Sans MS" pitchFamily="66" charset="0"/>
              </a:rPr>
              <a:t>Ми – </a:t>
            </a:r>
          </a:p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Comic Sans MS" pitchFamily="66" charset="0"/>
              </a:rPr>
              <a:t>за чисте довкілля!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102" name="Picture 6" descr="SAM_09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76" y="6429388"/>
            <a:ext cx="267284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SAM_09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94" y="5429256"/>
            <a:ext cx="2857520" cy="213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342900" y="500034"/>
            <a:ext cx="6229372" cy="7509689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uk-UA" dirty="0" smtClean="0"/>
              <a:t>		</a:t>
            </a:r>
            <a:r>
              <a:rPr lang="uk-UA" sz="1600" b="1" dirty="0" smtClean="0">
                <a:solidFill>
                  <a:srgbClr val="002060"/>
                </a:solidFill>
                <a:latin typeface="Comic Sans MS" pitchFamily="66" charset="0"/>
              </a:rPr>
              <a:t>Вже традиційними стали в нашій школі акції «Голуб миру» та «Лист солдату», на початку навчального року вже не вперше  учні виготовляють своїми руками голубів, малюють малюнки, пишуть листи, які надсилаються воїнам АТО.</a:t>
            </a:r>
          </a:p>
          <a:p>
            <a:pPr>
              <a:spcBef>
                <a:spcPts val="0"/>
              </a:spcBef>
              <a:buNone/>
            </a:pPr>
            <a:endParaRPr lang="ru-RU" sz="1600" dirty="0" smtClean="0">
              <a:latin typeface="Comic Sans MS" pitchFamily="66" charset="0"/>
            </a:endParaRPr>
          </a:p>
        </p:txBody>
      </p:sp>
      <p:pic>
        <p:nvPicPr>
          <p:cNvPr id="4" name="Рисунок 3" descr="C:\Documents and Settings\Владелец\Local Settings\Temporary Internet Files\Content.Word\SAM_103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42" y="2214546"/>
            <a:ext cx="1729105" cy="2417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настя\Папка педагога организатора\Фотоотчет\Портфолио 2015\2015-2016\SAM_103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8" y="3000364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Владелец\Local Settings\Temporary Internet Files\Content.Word\SAM_104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94" y="2214546"/>
            <a:ext cx="200026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00108" y="4929190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1600" dirty="0" smtClean="0">
              <a:latin typeface="Comic Sans MS" pitchFamily="66" charset="0"/>
            </a:endParaRPr>
          </a:p>
          <a:p>
            <a:pPr algn="ctr"/>
            <a:r>
              <a:rPr lang="uk-UA" sz="1600" b="1" dirty="0" smtClean="0">
                <a:solidFill>
                  <a:srgbClr val="002060"/>
                </a:solidFill>
                <a:latin typeface="Comic Sans MS" pitchFamily="66" charset="0"/>
              </a:rPr>
              <a:t>В цьому році учні прийняли участь в акціях </a:t>
            </a:r>
            <a:r>
              <a:rPr lang="uk-UA" sz="1600" b="1" dirty="0" err="1" smtClean="0">
                <a:solidFill>
                  <a:srgbClr val="002060"/>
                </a:solidFill>
                <a:latin typeface="Comic Sans MS" pitchFamily="66" charset="0"/>
              </a:rPr>
              <a:t>“Стрічка</a:t>
            </a:r>
            <a:r>
              <a:rPr lang="uk-UA" sz="16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uk-UA" sz="1600" b="1" dirty="0" err="1" smtClean="0">
                <a:solidFill>
                  <a:srgbClr val="002060"/>
                </a:solidFill>
                <a:latin typeface="Comic Sans MS" pitchFamily="66" charset="0"/>
              </a:rPr>
              <a:t>миру”</a:t>
            </a:r>
            <a:r>
              <a:rPr lang="uk-UA" sz="1600" b="1" dirty="0" smtClean="0">
                <a:solidFill>
                  <a:srgbClr val="002060"/>
                </a:solidFill>
                <a:latin typeface="Comic Sans MS" pitchFamily="66" charset="0"/>
              </a:rPr>
              <a:t> та </a:t>
            </a:r>
            <a:r>
              <a:rPr lang="uk-UA" sz="1600" b="1" dirty="0" err="1" smtClean="0">
                <a:solidFill>
                  <a:srgbClr val="002060"/>
                </a:solidFill>
                <a:latin typeface="Comic Sans MS" pitchFamily="66" charset="0"/>
              </a:rPr>
              <a:t>“Лист</a:t>
            </a:r>
            <a:r>
              <a:rPr lang="uk-UA" sz="16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uk-UA" sz="1600" b="1" dirty="0" err="1" smtClean="0">
                <a:solidFill>
                  <a:srgbClr val="002060"/>
                </a:solidFill>
                <a:latin typeface="Comic Sans MS" pitchFamily="66" charset="0"/>
              </a:rPr>
              <a:t>миру”</a:t>
            </a:r>
            <a:endParaRPr lang="ru-RU" sz="1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C:\Documents and Settings\Владелец\Local Settings\Temporary Internet Files\Content.Word\SAM_032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66" y="6215074"/>
            <a:ext cx="298917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62" y="6357950"/>
            <a:ext cx="2643206" cy="1999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:\Documents and Settings\Владелец\Рабочий стол\фото школьные\SAM_03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42" y="857224"/>
            <a:ext cx="264320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2" name="Рисунок 5" descr="-0O7aaxmpb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04" y="2643174"/>
            <a:ext cx="2500330" cy="2516083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 flipH="1">
            <a:off x="3429000" y="571472"/>
            <a:ext cx="285752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Учні 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проводять просвітницьку роботу щодо національно-патріотичного виховання  через виступи агітбригад  «Ми за Мир» та участі в всеукраїнських </a:t>
            </a:r>
            <a:r>
              <a:rPr kumimoji="0" lang="uk-UA" sz="1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флешмобах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Ми = Україна», «Дівчата 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– краса 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України».</a:t>
            </a:r>
            <a:endParaRPr kumimoji="0" lang="uk-UA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</a:endParaRPr>
          </a:p>
        </p:txBody>
      </p:sp>
      <p:pic>
        <p:nvPicPr>
          <p:cNvPr id="2055" name="Picture 7" descr="D:\настя\Папка педагога организатора\Фотоотчет\Портфолио 2015\2015-2016\Добредыло\collage 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72" y="2857488"/>
            <a:ext cx="3286148" cy="2617687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000108" y="5429257"/>
            <a:ext cx="48577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школі стало традицією проведення  «Свята вишиванки».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цьому  році свято провели спільно з вихованцями дошкільного закладу №279.</a:t>
            </a:r>
            <a:endParaRPr kumimoji="0" lang="uk-UA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</a:endParaRPr>
          </a:p>
        </p:txBody>
      </p:sp>
      <p:pic>
        <p:nvPicPr>
          <p:cNvPr id="13" name="Рисунок 12" descr="D:\фото школьные\свято вишиванки\SAM_074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04" y="6572264"/>
            <a:ext cx="27527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D:\фото школьные\свято вишиванки\SAM_0749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8" y="6572264"/>
            <a:ext cx="2714644" cy="2009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:\настя\Папка педагога организатора\Фотоотчет\Портфолио 2015\2015-2016\SAM_185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56" y="928662"/>
            <a:ext cx="2795752" cy="2096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настя\Папка педагога организатора\Фотоотчет\Портфолио 2015\2015-2016\SAM_151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6" y="1500166"/>
            <a:ext cx="264320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настя\Папка педагога организатора\Фотоотчет\Портфолио 2015\2015-2016\SAM_165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2" y="6143636"/>
            <a:ext cx="2795751" cy="209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настя\Папка педагога организатора\Фотоотчет\Портфолио 2015\2015-2016\зустріч з учасникомАТО\SAM_115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56" y="3000364"/>
            <a:ext cx="264795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фото школьные\8 травня\SAM_072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62" y="3786182"/>
            <a:ext cx="272415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714356" y="5072066"/>
            <a:ext cx="25717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Comic Sans MS" pitchFamily="66" charset="0"/>
              </a:rPr>
              <a:t>Протягом року неодноразово учні зустрічаються з ветеранами Другої Світової Війни та учасниками бойових дій в зоні АТО, які проводять з учнями школи круглі столи, уроки-диспути, лекції.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14752" y="1000100"/>
            <a:ext cx="22860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rgbClr val="002060"/>
                </a:solidFill>
                <a:latin typeface="Comic Sans MS" pitchFamily="66" charset="0"/>
              </a:rPr>
              <a:t>До «Дня Козацтва – Дня Захисника Вітчизни» </a:t>
            </a:r>
          </a:p>
          <a:p>
            <a:pPr algn="ctr"/>
            <a:r>
              <a:rPr lang="uk-UA" dirty="0" smtClean="0">
                <a:solidFill>
                  <a:srgbClr val="002060"/>
                </a:solidFill>
                <a:latin typeface="Comic Sans MS" pitchFamily="66" charset="0"/>
              </a:rPr>
              <a:t>учні школи розповідали вірші, співали пісні про нашу Неньку Україну, розповідали про національні символи України.</a:t>
            </a:r>
            <a:endParaRPr lang="ru-RU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5" name="Рисунок 4" descr="D:\настя\Папка педагога организатора\Фотоотчет\Портфолио 2015\2015-2016\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56" y="785786"/>
            <a:ext cx="285752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настя\Папка педагога организатора\Фотоотчет\Портфолио 2015\2015-2016\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94" y="4714876"/>
            <a:ext cx="176212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/Files/images/SAM_012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70" y="3286116"/>
            <a:ext cx="2333625" cy="1800225"/>
          </a:xfrm>
          <a:prstGeom prst="rect">
            <a:avLst/>
          </a:prstGeom>
          <a:noFill/>
        </p:spPr>
      </p:pic>
      <p:pic>
        <p:nvPicPr>
          <p:cNvPr id="8" name="Рисунок 7" descr="/Files/images/SAM_0124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12" y="4929190"/>
            <a:ext cx="2714625" cy="17526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857232" y="6786578"/>
            <a:ext cx="33575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</a:p>
          <a:p>
            <a:pPr algn="ctr"/>
            <a:r>
              <a:rPr lang="uk-UA" dirty="0" smtClean="0">
                <a:solidFill>
                  <a:srgbClr val="002060"/>
                </a:solidFill>
                <a:latin typeface="Comic Sans MS" pitchFamily="66" charset="0"/>
              </a:rPr>
              <a:t>До Дня Соборності України систематично працюють виставки стіннівок та малюнків.</a:t>
            </a:r>
            <a:endParaRPr lang="ru-RU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85728" y="1142976"/>
            <a:ext cx="342902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Плідну роботу з національно-патріотичного виховання проводить Рада шкільного музею К.Ф.Ольшанського.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</a:endParaRPr>
          </a:p>
        </p:txBody>
      </p:sp>
      <p:pic>
        <p:nvPicPr>
          <p:cNvPr id="5" name="Рисунок 4" descr="D:\настя\Папка педагога организатора\Фотоотчет\Портфолио 2015\2015-2016\зустріч з учасникомАТО\SAM_116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14" y="1071538"/>
            <a:ext cx="2638425" cy="1978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настя\Папка педагога организатора\Фотоотчет\Портфолио 2015\2015-2016\зустріч з учасникомАТО\SAM_116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81" y="5286380"/>
            <a:ext cx="242889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928670" y="621507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2857496" y="6000760"/>
            <a:ext cx="342902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uk-UA" b="1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Учні проводять просвітницьку роботу щодо національно-патріотичного виховання  через виступи агітбригад  «Ми за Мир» та участі в всеукраїнських </a:t>
            </a:r>
            <a:r>
              <a:rPr lang="uk-UA" b="1" dirty="0" err="1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флешмобах</a:t>
            </a:r>
            <a:r>
              <a:rPr lang="uk-UA" b="1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lang="uk-UA" b="1" dirty="0" err="1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Ми=</a:t>
            </a:r>
            <a:r>
              <a:rPr lang="uk-UA" b="1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Україна», «Дівчата </a:t>
            </a:r>
            <a:r>
              <a:rPr lang="uk-UA" b="1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– краса </a:t>
            </a:r>
            <a:r>
              <a:rPr lang="uk-UA" b="1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України</a:t>
            </a:r>
            <a:r>
              <a:rPr lang="uk-UA" b="1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», </a:t>
            </a:r>
            <a:r>
              <a:rPr lang="uk-UA" b="1" dirty="0" err="1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“Рушник-на</a:t>
            </a:r>
            <a:r>
              <a:rPr lang="uk-UA" b="1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щастя на </a:t>
            </a:r>
            <a:r>
              <a:rPr lang="uk-UA" b="1" dirty="0" err="1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долю”</a:t>
            </a:r>
            <a:r>
              <a:rPr lang="uk-UA" b="1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lang="uk-UA" sz="2800" b="1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6" name="Рисунок 15" descr="C:\Documents and Settings\Владелец\Рабочий стол\фото школьные\SAM_037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571868"/>
            <a:ext cx="2643206" cy="227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настя\Папка педагога организатора\Фотоотчет\Портфолио 2015\2015-2016\Добредыло\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80" y="2928926"/>
            <a:ext cx="2857520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85728" y="571472"/>
            <a:ext cx="6300810" cy="7912446"/>
          </a:xfrm>
        </p:spPr>
        <p:txBody>
          <a:bodyPr>
            <a:normAutofit fontScale="55000" lnSpcReduction="20000"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uk-UA" b="1" dirty="0" smtClean="0">
              <a:solidFill>
                <a:srgbClr val="244061"/>
              </a:solidFill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uk-UA" b="1" dirty="0" smtClean="0">
              <a:solidFill>
                <a:srgbClr val="244061"/>
              </a:solidFill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uk-UA" b="1" dirty="0" smtClean="0">
                <a:solidFill>
                  <a:srgbClr val="244061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Лист МИРУ</a:t>
            </a:r>
          </a:p>
          <a:p>
            <a:pPr marL="0" lvl="0" indent="0" algn="ctr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Що для мене мир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marL="0" lvl="0" indent="0" algn="ctr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uk-UA" dirty="0" smtClean="0">
                <a:solidFill>
                  <a:srgbClr val="244061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Мир дуже важлива річ. Мир-це </a:t>
            </a:r>
          </a:p>
          <a:p>
            <a:pPr marL="0" lvl="0" indent="0" algn="ctr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uk-UA" dirty="0" smtClean="0">
                <a:solidFill>
                  <a:srgbClr val="244061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не просто відсутність війни,це взаєморозуміння,повага, </a:t>
            </a:r>
          </a:p>
          <a:p>
            <a:pPr marL="0" lvl="0" indent="0" algn="ctr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uk-UA" dirty="0" smtClean="0">
                <a:solidFill>
                  <a:srgbClr val="244061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відсутність конфліктів,сварок. Мир повинен бути всюди</a:t>
            </a:r>
            <a:r>
              <a:rPr lang="ru-RU" dirty="0" smtClean="0">
                <a:solidFill>
                  <a:srgbClr val="244061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uk-UA" dirty="0" smtClean="0">
                <a:solidFill>
                  <a:srgbClr val="244061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 країні,у колективі,у родині,на роботі. Коли мир є,то немає причин для брехні,зневаги,образи. У мирний час люди живуть своїм життям,почуваються вільними,потрібними,спокійними. Та не можна зрозуміти цінність миру,доки людину не застане така жахлива річ,як війна. Вона нищить все,приносить великі втрати,спричинює страждання для всіх. І йдеться навіть не про матеріальну шкоду,а про людські життя. Численні людські життя,що війна забирає кожної години,кожної хвилини,кожної секунди. Наскільки жорстокою є людина,що може безжально і безсоромно губити сотні людей. Навіщо нищити те,що колись самі будували</a:t>
            </a:r>
            <a:r>
              <a:rPr lang="ru-RU" dirty="0" smtClean="0">
                <a:solidFill>
                  <a:srgbClr val="244061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?</a:t>
            </a:r>
            <a:r>
              <a:rPr lang="uk-UA" dirty="0" smtClean="0">
                <a:solidFill>
                  <a:srgbClr val="244061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solidFill>
                  <a:srgbClr val="244061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uk-UA" dirty="0" smtClean="0">
                <a:solidFill>
                  <a:srgbClr val="244061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Якщо люди будуть розуміти,що таке мир,то створять його,бо усвідомлять його справжню цінність</a:t>
            </a:r>
            <a:r>
              <a:rPr lang="uk-UA" dirty="0" smtClean="0">
                <a:solidFill>
                  <a:srgbClr val="24406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endParaRPr lang="ru-RU" dirty="0" smtClean="0">
              <a:latin typeface="Arial" pitchFamily="34" charset="0"/>
            </a:endParaRPr>
          </a:p>
          <a:p>
            <a:pPr marL="0" lvl="0" indent="0" algn="ctr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Мир не кров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’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ю, а дружбою та любов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`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ю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/Files/images/герб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8" y="428596"/>
            <a:ext cx="11715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5" descr="SAM_10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84" y="285720"/>
            <a:ext cx="2000136" cy="2665253"/>
          </a:xfrm>
          <a:prstGeom prst="rect">
            <a:avLst/>
          </a:prstGeom>
          <a:noFill/>
        </p:spPr>
      </p:pic>
      <p:pic>
        <p:nvPicPr>
          <p:cNvPr id="23554" name="Рисунок 8" descr="SAM_10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0" y="357158"/>
            <a:ext cx="2857520" cy="214314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00042" y="2285984"/>
            <a:ext cx="2857520" cy="633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Вже традиційними стали в нашій школі акції «Голуб миру» та «Лист солдату», на початку навчального року вже не вперше  учні виготовляють своїми руками голубів, малюють малюнки, пишуть листи, які надсилаються воїнам АТО.</a:t>
            </a:r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Comic Sans MS" pitchFamily="66" charset="0"/>
              </a:rPr>
              <a:t>Учні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Comic Sans MS" pitchFamily="66" charset="0"/>
              </a:rPr>
              <a:t>школи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 взяли участь у </a:t>
            </a:r>
            <a:r>
              <a:rPr lang="ru-RU" sz="1600" b="1" dirty="0" err="1" smtClean="0">
                <a:solidFill>
                  <a:srgbClr val="002060"/>
                </a:solidFill>
                <a:latin typeface="Comic Sans MS" pitchFamily="66" charset="0"/>
              </a:rPr>
              <a:t>Міжнародному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Comic Sans MS" pitchFamily="66" charset="0"/>
              </a:rPr>
              <a:t>проекті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 "</a:t>
            </a:r>
            <a:r>
              <a:rPr lang="ru-RU" sz="1600" b="1" dirty="0" err="1" smtClean="0">
                <a:solidFill>
                  <a:srgbClr val="002060"/>
                </a:solidFill>
                <a:latin typeface="Comic Sans MS" pitchFamily="66" charset="0"/>
              </a:rPr>
              <a:t>Діти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 за мир у </a:t>
            </a:r>
            <a:r>
              <a:rPr lang="ru-RU" sz="1600" b="1" dirty="0" err="1" smtClean="0">
                <a:solidFill>
                  <a:srgbClr val="002060"/>
                </a:solidFill>
                <a:latin typeface="Comic Sans MS" pitchFamily="66" charset="0"/>
              </a:rPr>
              <a:t>всьому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Comic Sans MS" pitchFamily="66" charset="0"/>
              </a:rPr>
              <a:t>світі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", </a:t>
            </a:r>
            <a:r>
              <a:rPr lang="ru-RU" sz="1600" b="1" dirty="0" err="1" smtClean="0">
                <a:solidFill>
                  <a:srgbClr val="002060"/>
                </a:solidFill>
                <a:latin typeface="Comic Sans MS" pitchFamily="66" charset="0"/>
              </a:rPr>
              <a:t>ініційованому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Comic Sans MS" pitchFamily="66" charset="0"/>
              </a:rPr>
              <a:t>посольствомУгорщини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 в </a:t>
            </a:r>
            <a:r>
              <a:rPr lang="ru-RU" sz="1600" b="1" dirty="0" err="1" smtClean="0">
                <a:solidFill>
                  <a:srgbClr val="002060"/>
                </a:solidFill>
                <a:latin typeface="Comic Sans MS" pitchFamily="66" charset="0"/>
              </a:rPr>
              <a:t>Україні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. </a:t>
            </a:r>
            <a:endParaRPr kumimoji="0" lang="uk-UA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</a:endParaRPr>
          </a:p>
        </p:txBody>
      </p:sp>
      <p:pic>
        <p:nvPicPr>
          <p:cNvPr id="9" name="Рисунок 8" descr="D:\настя\Папка педагога организатора\Фотоотчет\Портфолио 2015\2015-2016\SAM_103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2" y="2428860"/>
            <a:ext cx="2857520" cy="216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AutoShape 7" descr="https://pp.vk.me/c626222/v626222067/29ea/5YE4jGjL9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0" name="Picture 8" descr="D:\настя\Папка педагога организатора\Фотоотчет\Портфолио 2015\2015-2016\5YE4jGjL99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62" y="4286248"/>
            <a:ext cx="3245736" cy="2428892"/>
          </a:xfrm>
          <a:prstGeom prst="rect">
            <a:avLst/>
          </a:prstGeom>
          <a:noFill/>
        </p:spPr>
      </p:pic>
      <p:pic>
        <p:nvPicPr>
          <p:cNvPr id="2050" name="Picture 2" descr="D:\настя\Папка педагога организатора\Фотоотчет\Портфолио 2015\2015-2016\0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24" y="6429388"/>
            <a:ext cx="2762253" cy="20716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500438" y="1285852"/>
            <a:ext cx="264320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школі стало традицією проведення  «Свята вишиванки». В цьому  році свято провели спільно з вихованцями дошкільного закладу №279.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</a:endParaRPr>
          </a:p>
        </p:txBody>
      </p:sp>
      <p:pic>
        <p:nvPicPr>
          <p:cNvPr id="5" name="Рисунок 4" descr="D:\фото школьные\свято вишиванки\SAM_07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8" y="714348"/>
            <a:ext cx="285752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фото школьные\свято вишиванки\SAM_074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94" y="3143240"/>
            <a:ext cx="2781300" cy="2295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D:\настя\Папка педагога организатора\Фотоотчет\Портфолио 2015\2015-2016\20151016_1449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6" y="6000760"/>
            <a:ext cx="1928815" cy="2571753"/>
          </a:xfrm>
          <a:prstGeom prst="rect">
            <a:avLst/>
          </a:prstGeom>
          <a:noFill/>
        </p:spPr>
      </p:pic>
      <p:sp>
        <p:nvSpPr>
          <p:cNvPr id="8" name="Прямокутник 7"/>
          <p:cNvSpPr/>
          <p:nvPr/>
        </p:nvSpPr>
        <p:spPr>
          <a:xfrm>
            <a:off x="500042" y="5643570"/>
            <a:ext cx="3500462" cy="2808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Учні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школи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взяли участь в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фотоконкурсі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"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Улюблений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Харків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", де представили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свої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роботи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в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двох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номінаціях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"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Сімейний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альбом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Харкова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" та "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Мій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Харків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".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Роботи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Забахідзе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Катерини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посіли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2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місце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в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номінайії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"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Сімейний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альбом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Харкова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", а Михайло Жарко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отримав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приз, як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наймолодший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учасник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конкурсу.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4579" name="Picture 3" descr="D:\настя\Папка педагога организатора\Фотоотчет\Портфолио 2015\2015-2016\20151016_14473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14" y="3714744"/>
            <a:ext cx="2621504" cy="1962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естибюль">
  <a:themeElements>
    <a:clrScheme name="Вестибюль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Вестибюль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Вестибюль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</TotalTime>
  <Words>535</Words>
  <PresentationFormat>Екран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Вестибюль</vt:lpstr>
      <vt:lpstr>«Добре діло»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«Добре діло»</dc:title>
  <cp:lastModifiedBy>Библиотека</cp:lastModifiedBy>
  <cp:revision>9</cp:revision>
  <dcterms:modified xsi:type="dcterms:W3CDTF">2016-04-21T12:00:38Z</dcterms:modified>
</cp:coreProperties>
</file>