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binary" PartName="/ppt/metadata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</p:sldIdLst>
  <p:sldSz cy="9144000" cx="6858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12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41" roundtripDataSignature="AMtx7mgUpOLxdsSnKKQsQZpuLFASEomIx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87A784D0-1C98-490C-8957-856847819488}">
  <a:tblStyle styleId="{87A784D0-1C98-490C-8957-856847819488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12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20" Type="http://schemas.openxmlformats.org/officeDocument/2006/relationships/slide" Target="slides/slide14.xml"/><Relationship Id="rId41" Type="http://customschemas.google.com/relationships/presentationmetadata" Target="metadata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10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1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12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3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4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15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16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8" name="Google Shape;298;p17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1" name="Google Shape;311;p18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19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20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9" name="Google Shape;359;p2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8" name="Google Shape;368;p22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23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p24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8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0" name="Google Shape;410;p25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p26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0" name="Google Shape;430;p27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1" name="Google Shape;441;p28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6" name="Google Shape;466;p29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3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30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4" name="Google Shape;484;p3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3" name="Google Shape;493;p32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6" name="Google Shape;506;p33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5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34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4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5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6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7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8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9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объект" type="obj">
  <p:cSld name="OBJECT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6"/>
          <p:cNvSpPr txBox="1"/>
          <p:nvPr>
            <p:ph type="title"/>
          </p:nvPr>
        </p:nvSpPr>
        <p:spPr>
          <a:xfrm>
            <a:off x="342900" y="366712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6"/>
          <p:cNvSpPr txBox="1"/>
          <p:nvPr>
            <p:ph idx="1" type="body"/>
          </p:nvPr>
        </p:nvSpPr>
        <p:spPr>
          <a:xfrm>
            <a:off x="342900" y="2133600"/>
            <a:ext cx="6172200" cy="60340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18" name="Google Shape;18;p36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6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6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Два объекта" type="twoObj">
  <p:cSld name="TWO_OBJECTS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5"/>
          <p:cNvSpPr txBox="1"/>
          <p:nvPr>
            <p:ph type="title"/>
          </p:nvPr>
        </p:nvSpPr>
        <p:spPr>
          <a:xfrm>
            <a:off x="342900" y="366712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45"/>
          <p:cNvSpPr txBox="1"/>
          <p:nvPr>
            <p:ph idx="1" type="body"/>
          </p:nvPr>
        </p:nvSpPr>
        <p:spPr>
          <a:xfrm>
            <a:off x="342900" y="2133600"/>
            <a:ext cx="3009900" cy="6034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74" name="Google Shape;74;p45"/>
          <p:cNvSpPr txBox="1"/>
          <p:nvPr>
            <p:ph idx="2" type="body"/>
          </p:nvPr>
        </p:nvSpPr>
        <p:spPr>
          <a:xfrm>
            <a:off x="3505200" y="2133600"/>
            <a:ext cx="3009900" cy="60340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75" name="Google Shape;75;p45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45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45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раздела" type="secHead">
  <p:cSld name="SECTION_HEADER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46"/>
          <p:cNvSpPr txBox="1"/>
          <p:nvPr>
            <p:ph type="title"/>
          </p:nvPr>
        </p:nvSpPr>
        <p:spPr>
          <a:xfrm>
            <a:off x="541338" y="5875338"/>
            <a:ext cx="5829300" cy="18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46"/>
          <p:cNvSpPr txBox="1"/>
          <p:nvPr>
            <p:ph idx="1" type="body"/>
          </p:nvPr>
        </p:nvSpPr>
        <p:spPr>
          <a:xfrm>
            <a:off x="541338" y="3875088"/>
            <a:ext cx="5829300" cy="20002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81" name="Google Shape;81;p46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46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46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 слайд" type="blank">
  <p:cSld name="BLANK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7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7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7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8"/>
          <p:cNvSpPr txBox="1"/>
          <p:nvPr>
            <p:ph type="ctrTitle"/>
          </p:nvPr>
        </p:nvSpPr>
        <p:spPr>
          <a:xfrm>
            <a:off x="514350" y="2840038"/>
            <a:ext cx="5829300" cy="19605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8"/>
          <p:cNvSpPr txBox="1"/>
          <p:nvPr>
            <p:ph idx="1" type="subTitle"/>
          </p:nvPr>
        </p:nvSpPr>
        <p:spPr>
          <a:xfrm>
            <a:off x="1028700" y="5181600"/>
            <a:ext cx="4800600" cy="233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/>
        </p:txBody>
      </p:sp>
      <p:sp>
        <p:nvSpPr>
          <p:cNvPr id="28" name="Google Shape;28;p38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8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8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олько заголовок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9"/>
          <p:cNvSpPr txBox="1"/>
          <p:nvPr>
            <p:ph type="title"/>
          </p:nvPr>
        </p:nvSpPr>
        <p:spPr>
          <a:xfrm>
            <a:off x="342900" y="366712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9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39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39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ертикальный заголовок и текст" type="vertTitleAndTx">
  <p:cSld name="VERTICAL_TITLE_AND_VERTICAL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0"/>
          <p:cNvSpPr txBox="1"/>
          <p:nvPr>
            <p:ph type="title"/>
          </p:nvPr>
        </p:nvSpPr>
        <p:spPr>
          <a:xfrm rot="5400000">
            <a:off x="1843087" y="3495676"/>
            <a:ext cx="7800975" cy="15430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40"/>
          <p:cNvSpPr txBox="1"/>
          <p:nvPr>
            <p:ph idx="1" type="body"/>
          </p:nvPr>
        </p:nvSpPr>
        <p:spPr>
          <a:xfrm rot="5400000">
            <a:off x="-1319213" y="2028826"/>
            <a:ext cx="7800975" cy="4476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39" name="Google Shape;39;p40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40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40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вертикальный текст" type="vertTx">
  <p:cSld name="VERTICAL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1"/>
          <p:cNvSpPr txBox="1"/>
          <p:nvPr>
            <p:ph type="title"/>
          </p:nvPr>
        </p:nvSpPr>
        <p:spPr>
          <a:xfrm>
            <a:off x="342900" y="366712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41"/>
          <p:cNvSpPr txBox="1"/>
          <p:nvPr>
            <p:ph idx="1" type="body"/>
          </p:nvPr>
        </p:nvSpPr>
        <p:spPr>
          <a:xfrm rot="5400000">
            <a:off x="411957" y="2064543"/>
            <a:ext cx="6034087" cy="61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45" name="Google Shape;45;p41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41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41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Рисунок с подписью" type="picTx">
  <p:cSld name="PICTURE_WITH_CAPTION_TEXT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42"/>
          <p:cNvSpPr txBox="1"/>
          <p:nvPr>
            <p:ph type="title"/>
          </p:nvPr>
        </p:nvSpPr>
        <p:spPr>
          <a:xfrm>
            <a:off x="1344613" y="6400800"/>
            <a:ext cx="4114800" cy="7556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42"/>
          <p:cNvSpPr/>
          <p:nvPr>
            <p:ph idx="2" type="pic"/>
          </p:nvPr>
        </p:nvSpPr>
        <p:spPr>
          <a:xfrm>
            <a:off x="1344613" y="817563"/>
            <a:ext cx="4114800" cy="548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42"/>
          <p:cNvSpPr txBox="1"/>
          <p:nvPr>
            <p:ph idx="1" type="body"/>
          </p:nvPr>
        </p:nvSpPr>
        <p:spPr>
          <a:xfrm>
            <a:off x="1344613" y="7156450"/>
            <a:ext cx="4114800" cy="1073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52" name="Google Shape;52;p42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42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42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Объект с подписью" type="objTx">
  <p:cSld name="OBJECT_WITH_CAPTIO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43"/>
          <p:cNvSpPr txBox="1"/>
          <p:nvPr>
            <p:ph type="title"/>
          </p:nvPr>
        </p:nvSpPr>
        <p:spPr>
          <a:xfrm>
            <a:off x="342900" y="363538"/>
            <a:ext cx="2255838" cy="1549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43"/>
          <p:cNvSpPr txBox="1"/>
          <p:nvPr>
            <p:ph idx="1" type="body"/>
          </p:nvPr>
        </p:nvSpPr>
        <p:spPr>
          <a:xfrm>
            <a:off x="2681288" y="363538"/>
            <a:ext cx="3833812" cy="7804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58" name="Google Shape;58;p43"/>
          <p:cNvSpPr txBox="1"/>
          <p:nvPr>
            <p:ph idx="2" type="body"/>
          </p:nvPr>
        </p:nvSpPr>
        <p:spPr>
          <a:xfrm>
            <a:off x="342900" y="1912938"/>
            <a:ext cx="2255838" cy="62547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59" name="Google Shape;59;p43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43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43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Сравнение" type="twoTxTwoObj">
  <p:cSld name="TWO_OBJECTS_WITH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44"/>
          <p:cNvSpPr txBox="1"/>
          <p:nvPr>
            <p:ph type="title"/>
          </p:nvPr>
        </p:nvSpPr>
        <p:spPr>
          <a:xfrm>
            <a:off x="342900" y="366712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44"/>
          <p:cNvSpPr txBox="1"/>
          <p:nvPr>
            <p:ph idx="1" type="body"/>
          </p:nvPr>
        </p:nvSpPr>
        <p:spPr>
          <a:xfrm>
            <a:off x="342900" y="2046288"/>
            <a:ext cx="3030538" cy="854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65" name="Google Shape;65;p44"/>
          <p:cNvSpPr txBox="1"/>
          <p:nvPr>
            <p:ph idx="2" type="body"/>
          </p:nvPr>
        </p:nvSpPr>
        <p:spPr>
          <a:xfrm>
            <a:off x="342900" y="2900363"/>
            <a:ext cx="3030538" cy="5267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66" name="Google Shape;66;p44"/>
          <p:cNvSpPr txBox="1"/>
          <p:nvPr>
            <p:ph idx="3" type="body"/>
          </p:nvPr>
        </p:nvSpPr>
        <p:spPr>
          <a:xfrm>
            <a:off x="3484563" y="2046288"/>
            <a:ext cx="3030537" cy="85407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67" name="Google Shape;67;p44"/>
          <p:cNvSpPr txBox="1"/>
          <p:nvPr>
            <p:ph idx="4" type="body"/>
          </p:nvPr>
        </p:nvSpPr>
        <p:spPr>
          <a:xfrm>
            <a:off x="3484563" y="2900363"/>
            <a:ext cx="3030537" cy="52673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68" name="Google Shape;68;p44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44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44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5"/>
          <p:cNvSpPr txBox="1"/>
          <p:nvPr>
            <p:ph type="title"/>
          </p:nvPr>
        </p:nvSpPr>
        <p:spPr>
          <a:xfrm>
            <a:off x="342900" y="366712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35"/>
          <p:cNvSpPr txBox="1"/>
          <p:nvPr>
            <p:ph idx="1" type="body"/>
          </p:nvPr>
        </p:nvSpPr>
        <p:spPr>
          <a:xfrm>
            <a:off x="342900" y="2133600"/>
            <a:ext cx="6172200" cy="60340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35"/>
          <p:cNvSpPr txBox="1"/>
          <p:nvPr>
            <p:ph idx="10" type="dt"/>
          </p:nvPr>
        </p:nvSpPr>
        <p:spPr>
          <a:xfrm>
            <a:off x="342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35"/>
          <p:cNvSpPr txBox="1"/>
          <p:nvPr>
            <p:ph idx="11" type="ftr"/>
          </p:nvPr>
        </p:nvSpPr>
        <p:spPr>
          <a:xfrm>
            <a:off x="2343150" y="8326437"/>
            <a:ext cx="21717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35"/>
          <p:cNvSpPr txBox="1"/>
          <p:nvPr>
            <p:ph idx="12" type="sldNum"/>
          </p:nvPr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jpg"/><Relationship Id="rId4" Type="http://schemas.openxmlformats.org/officeDocument/2006/relationships/image" Target="../media/image33.jpg"/><Relationship Id="rId5" Type="http://schemas.openxmlformats.org/officeDocument/2006/relationships/image" Target="../media/image2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2.jpg"/><Relationship Id="rId4" Type="http://schemas.openxmlformats.org/officeDocument/2006/relationships/image" Target="../media/image38.png"/><Relationship Id="rId5" Type="http://schemas.openxmlformats.org/officeDocument/2006/relationships/image" Target="../media/image30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3.jpg"/><Relationship Id="rId4" Type="http://schemas.openxmlformats.org/officeDocument/2006/relationships/image" Target="../media/image28.jpg"/><Relationship Id="rId5" Type="http://schemas.openxmlformats.org/officeDocument/2006/relationships/image" Target="../media/image3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jpg"/><Relationship Id="rId4" Type="http://schemas.openxmlformats.org/officeDocument/2006/relationships/image" Target="../media/image32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1.jpg"/><Relationship Id="rId4" Type="http://schemas.openxmlformats.org/officeDocument/2006/relationships/image" Target="../media/image29.jpg"/><Relationship Id="rId5" Type="http://schemas.openxmlformats.org/officeDocument/2006/relationships/image" Target="../media/image37.jpg"/><Relationship Id="rId6" Type="http://schemas.openxmlformats.org/officeDocument/2006/relationships/image" Target="../media/image4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jpg"/><Relationship Id="rId4" Type="http://schemas.openxmlformats.org/officeDocument/2006/relationships/image" Target="../media/image39.jpg"/><Relationship Id="rId5" Type="http://schemas.openxmlformats.org/officeDocument/2006/relationships/image" Target="../media/image46.jpg"/><Relationship Id="rId6" Type="http://schemas.openxmlformats.org/officeDocument/2006/relationships/image" Target="../media/image4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7.png"/><Relationship Id="rId4" Type="http://schemas.openxmlformats.org/officeDocument/2006/relationships/image" Target="../media/image49.png"/><Relationship Id="rId5" Type="http://schemas.openxmlformats.org/officeDocument/2006/relationships/image" Target="../media/image4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7.jpg"/><Relationship Id="rId4" Type="http://schemas.openxmlformats.org/officeDocument/2006/relationships/image" Target="../media/image53.jpg"/><Relationship Id="rId5" Type="http://schemas.openxmlformats.org/officeDocument/2006/relationships/image" Target="../media/image42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1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1.jpg"/><Relationship Id="rId4" Type="http://schemas.openxmlformats.org/officeDocument/2006/relationships/image" Target="../media/image48.jpg"/><Relationship Id="rId5" Type="http://schemas.openxmlformats.org/officeDocument/2006/relationships/image" Target="../media/image54.jpg"/><Relationship Id="rId6" Type="http://schemas.openxmlformats.org/officeDocument/2006/relationships/image" Target="../media/image44.jpg"/><Relationship Id="rId7" Type="http://schemas.openxmlformats.org/officeDocument/2006/relationships/image" Target="../media/image52.png"/><Relationship Id="rId8" Type="http://schemas.openxmlformats.org/officeDocument/2006/relationships/image" Target="../media/image50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1.jpg"/><Relationship Id="rId4" Type="http://schemas.openxmlformats.org/officeDocument/2006/relationships/image" Target="../media/image48.jpg"/><Relationship Id="rId5" Type="http://schemas.openxmlformats.org/officeDocument/2006/relationships/image" Target="../media/image54.jpg"/><Relationship Id="rId6" Type="http://schemas.openxmlformats.org/officeDocument/2006/relationships/image" Target="../media/image44.jpg"/><Relationship Id="rId7" Type="http://schemas.openxmlformats.org/officeDocument/2006/relationships/image" Target="../media/image52.png"/><Relationship Id="rId8" Type="http://schemas.openxmlformats.org/officeDocument/2006/relationships/image" Target="../media/image50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56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1.jpg"/><Relationship Id="rId4" Type="http://schemas.openxmlformats.org/officeDocument/2006/relationships/image" Target="../media/image48.jpg"/><Relationship Id="rId5" Type="http://schemas.openxmlformats.org/officeDocument/2006/relationships/image" Target="../media/image54.jpg"/><Relationship Id="rId6" Type="http://schemas.openxmlformats.org/officeDocument/2006/relationships/image" Target="../media/image44.jpg"/><Relationship Id="rId7" Type="http://schemas.openxmlformats.org/officeDocument/2006/relationships/image" Target="../media/image52.png"/><Relationship Id="rId8" Type="http://schemas.openxmlformats.org/officeDocument/2006/relationships/image" Target="../media/image50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Relationship Id="rId4" Type="http://schemas.openxmlformats.org/officeDocument/2006/relationships/image" Target="../media/image16.jpg"/><Relationship Id="rId5" Type="http://schemas.openxmlformats.org/officeDocument/2006/relationships/image" Target="../media/image18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1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58.jpg"/><Relationship Id="rId4" Type="http://schemas.openxmlformats.org/officeDocument/2006/relationships/image" Target="../media/image61.jpg"/><Relationship Id="rId5" Type="http://schemas.openxmlformats.org/officeDocument/2006/relationships/image" Target="../media/image66.jpg"/><Relationship Id="rId6" Type="http://schemas.openxmlformats.org/officeDocument/2006/relationships/image" Target="../media/image59.jpg"/><Relationship Id="rId7" Type="http://schemas.openxmlformats.org/officeDocument/2006/relationships/image" Target="../media/image68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0.jpg"/><Relationship Id="rId4" Type="http://schemas.openxmlformats.org/officeDocument/2006/relationships/image" Target="../media/image45.jpg"/><Relationship Id="rId5" Type="http://schemas.openxmlformats.org/officeDocument/2006/relationships/image" Target="../media/image64.jpg"/><Relationship Id="rId6" Type="http://schemas.openxmlformats.org/officeDocument/2006/relationships/image" Target="../media/image65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7.jpg"/><Relationship Id="rId4" Type="http://schemas.openxmlformats.org/officeDocument/2006/relationships/image" Target="../media/image63.jpg"/><Relationship Id="rId5" Type="http://schemas.openxmlformats.org/officeDocument/2006/relationships/image" Target="../media/image6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g"/><Relationship Id="rId4" Type="http://schemas.openxmlformats.org/officeDocument/2006/relationships/image" Target="../media/image8.jpg"/><Relationship Id="rId5" Type="http://schemas.openxmlformats.org/officeDocument/2006/relationships/image" Target="../media/image9.jpg"/><Relationship Id="rId6" Type="http://schemas.openxmlformats.org/officeDocument/2006/relationships/image" Target="../media/image3.jpg"/><Relationship Id="rId7" Type="http://schemas.openxmlformats.org/officeDocument/2006/relationships/image" Target="../media/image4.jpg"/><Relationship Id="rId8" Type="http://schemas.openxmlformats.org/officeDocument/2006/relationships/image" Target="../media/image5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Relationship Id="rId4" Type="http://schemas.openxmlformats.org/officeDocument/2006/relationships/image" Target="../media/image12.jpg"/><Relationship Id="rId5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Relationship Id="rId4" Type="http://schemas.openxmlformats.org/officeDocument/2006/relationships/image" Target="../media/image17.jpg"/><Relationship Id="rId5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Relationship Id="rId4" Type="http://schemas.openxmlformats.org/officeDocument/2006/relationships/image" Target="../media/image1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jpg"/><Relationship Id="rId4" Type="http://schemas.openxmlformats.org/officeDocument/2006/relationships/image" Target="../media/image34.jpg"/><Relationship Id="rId5" Type="http://schemas.openxmlformats.org/officeDocument/2006/relationships/image" Target="../media/image21.jpg"/><Relationship Id="rId6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66CCFF"/>
            </a:gs>
            <a:gs pos="100000">
              <a:schemeClr val="lt1"/>
            </a:gs>
          </a:gsLst>
          <a:lin ang="0" scaled="0"/>
        </a:gra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/>
          <p:nvPr>
            <p:ph type="title"/>
          </p:nvPr>
        </p:nvSpPr>
        <p:spPr>
          <a:xfrm>
            <a:off x="152400" y="762000"/>
            <a:ext cx="3505200" cy="7762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</a:t>
            </a:r>
            <a:b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О</a:t>
            </a:r>
            <a:b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en-US" sz="2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А</a:t>
            </a:r>
            <a:br>
              <a:rPr b="1" i="0" lang="en-US" sz="40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89" name="Google Shape;89;p1"/>
          <p:cNvSpPr txBox="1"/>
          <p:nvPr>
            <p:ph idx="1" type="body"/>
          </p:nvPr>
        </p:nvSpPr>
        <p:spPr>
          <a:xfrm>
            <a:off x="457200" y="1828800"/>
            <a:ext cx="61722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</a:pPr>
            <a:r>
              <a:rPr b="1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Комунальний заклад </a:t>
            </a:r>
            <a:endParaRPr/>
          </a:p>
          <a:p>
            <a:pPr indent="-342900" lvl="0" marL="3429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</a:pPr>
            <a:r>
              <a:rPr b="1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“Харківська загальноосвітня школа   </a:t>
            </a:r>
            <a:endParaRPr/>
          </a:p>
          <a:p>
            <a:pPr indent="-342900" lvl="0" marL="3429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</a:pPr>
            <a:r>
              <a:rPr b="1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І-ІІІ ступенів № 135 </a:t>
            </a:r>
            <a:endParaRPr/>
          </a:p>
          <a:p>
            <a:pPr indent="-342900" lvl="0" marL="3429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</a:pPr>
            <a:r>
              <a:rPr b="1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Харківської Міської Ради Харківської області</a:t>
            </a:r>
            <a:br>
              <a:rPr b="1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b="1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імені Героя Радянського Союзу К. Ф. Ольшанського”</a:t>
            </a:r>
            <a:br>
              <a:rPr b="1" i="0" lang="en-US" sz="16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/>
          </a:p>
          <a:p>
            <a:pPr indent="-241300" lvl="0" marL="3429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Google Shape;90;p1"/>
          <p:cNvSpPr txBox="1"/>
          <p:nvPr/>
        </p:nvSpPr>
        <p:spPr>
          <a:xfrm>
            <a:off x="914400" y="3276600"/>
            <a:ext cx="5715000" cy="41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Підсумки роботи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None/>
            </a:pPr>
            <a:r>
              <a:rPr b="1" i="0" lang="en-US" sz="24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над районною методичною темою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i="0" sz="24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“Підвищення якості освіти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шляхом забезпечення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успішної соціалізації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учнів та вихованців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1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закладів освіти району”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sp>
        <p:nvSpPr>
          <p:cNvPr id="91" name="Google Shape;91;p1"/>
          <p:cNvSpPr txBox="1"/>
          <p:nvPr/>
        </p:nvSpPr>
        <p:spPr>
          <a:xfrm>
            <a:off x="2667000" y="8305800"/>
            <a:ext cx="1828800" cy="366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imes New Roman"/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ХАРКІВ - 2021</a:t>
            </a:r>
            <a:endParaRPr/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65100"/>
            <a:ext cx="1447800" cy="132080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/>
          <p:nvPr/>
        </p:nvSpPr>
        <p:spPr>
          <a:xfrm>
            <a:off x="2209800" y="304800"/>
            <a:ext cx="4191000" cy="1158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Шевченківського району Харківської міської ради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Центр освітніх технологій</a:t>
            </a:r>
            <a:endParaRPr/>
          </a:p>
        </p:txBody>
      </p:sp>
      <p:cxnSp>
        <p:nvCxnSpPr>
          <p:cNvPr id="94" name="Google Shape;94;p1"/>
          <p:cNvCxnSpPr/>
          <p:nvPr/>
        </p:nvCxnSpPr>
        <p:spPr>
          <a:xfrm>
            <a:off x="0" y="1676400"/>
            <a:ext cx="6858000" cy="0"/>
          </a:xfrm>
          <a:prstGeom prst="straightConnector1">
            <a:avLst/>
          </a:prstGeom>
          <a:noFill/>
          <a:ln cap="flat" cmpd="sng" w="57150">
            <a:solidFill>
              <a:schemeClr val="accent2"/>
            </a:solidFill>
            <a:prstDash val="solid"/>
            <a:miter lim="800000"/>
            <a:headEnd len="med" w="med" type="none"/>
            <a:tailEnd len="med" w="med" type="none"/>
          </a:ln>
        </p:spPr>
      </p:cxnSp>
      <p:sp>
        <p:nvSpPr>
          <p:cNvPr id="95" name="Google Shape;95;p1"/>
          <p:cNvSpPr txBox="1"/>
          <p:nvPr/>
        </p:nvSpPr>
        <p:spPr>
          <a:xfrm>
            <a:off x="7162800" y="7772400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7" name="Google Shape;207;p10"/>
          <p:cNvSpPr txBox="1"/>
          <p:nvPr>
            <p:ph idx="4294967295" type="title"/>
          </p:nvPr>
        </p:nvSpPr>
        <p:spPr>
          <a:xfrm>
            <a:off x="152400" y="381000"/>
            <a:ext cx="64008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Методична робота вчителів</a:t>
            </a:r>
            <a:br>
              <a:rPr b="1" i="0" lang="en-US" sz="24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4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2020-2021 н.р.</a:t>
            </a:r>
            <a:endParaRPr/>
          </a:p>
        </p:txBody>
      </p:sp>
      <p:sp>
        <p:nvSpPr>
          <p:cNvPr id="208" name="Google Shape;208;p10"/>
          <p:cNvSpPr txBox="1"/>
          <p:nvPr/>
        </p:nvSpPr>
        <p:spPr>
          <a:xfrm>
            <a:off x="533400" y="4697412"/>
            <a:ext cx="5867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b="1" i="0" lang="en-US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/>
          </a:p>
        </p:txBody>
      </p:sp>
      <p:sp>
        <p:nvSpPr>
          <p:cNvPr id="209" name="Google Shape;209;p10"/>
          <p:cNvSpPr txBox="1"/>
          <p:nvPr/>
        </p:nvSpPr>
        <p:spPr>
          <a:xfrm>
            <a:off x="0" y="295275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Google Shape;210;p10"/>
          <p:cNvSpPr txBox="1"/>
          <p:nvPr/>
        </p:nvSpPr>
        <p:spPr>
          <a:xfrm>
            <a:off x="0" y="542925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1" name="Google Shape;211;p10"/>
          <p:cNvSpPr txBox="1"/>
          <p:nvPr/>
        </p:nvSpPr>
        <p:spPr>
          <a:xfrm>
            <a:off x="0" y="744855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10"/>
          <p:cNvSpPr txBox="1"/>
          <p:nvPr/>
        </p:nvSpPr>
        <p:spPr>
          <a:xfrm>
            <a:off x="0" y="9477375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3" name="Google Shape;213;p10"/>
          <p:cNvSpPr txBox="1"/>
          <p:nvPr/>
        </p:nvSpPr>
        <p:spPr>
          <a:xfrm>
            <a:off x="0" y="2087880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10"/>
          <p:cNvSpPr txBox="1"/>
          <p:nvPr/>
        </p:nvSpPr>
        <p:spPr>
          <a:xfrm>
            <a:off x="0" y="34709100"/>
            <a:ext cx="6858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5" name="Google Shape;215;p10"/>
          <p:cNvSpPr txBox="1"/>
          <p:nvPr/>
        </p:nvSpPr>
        <p:spPr>
          <a:xfrm>
            <a:off x="304800" y="1143000"/>
            <a:ext cx="6096000" cy="29543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27.01.2021 на базі КЗ «ХЗОШ № 135 ім К.Ф. Ольшанського» для вчителів початкових класів ЗЗСО Шевченківського району була проведена педагогічна майстерня на тему: «Нетрадиційні форми і методи роботи в початковій школі»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15.10.2020 – на базі КЗ «ХЗОШ № 135 ім К.Ф. Ольшанського» для вчителів початкових класів ЗЗСО Шевченківського району була проведена педагогічна майстерня на тему «Використання можливостей платформи «На урок» у роботі вчителя початкових класів як сучасний інструмент дистанційного навчання та контролю знань»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Times New Roman"/>
              <a:buNone/>
            </a:pPr>
            <a:r>
              <a:rPr b="0" i="0" lang="en-US" sz="140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descr="C:\Documents and Settings\school135\Рабочий стол\фото портфолио\P4180300.JPG" id="216" name="Google Shape;216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00" y="3625850"/>
            <a:ext cx="2714625" cy="2143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hool135\Рабочий стол\фото портфолио\H0Dia1X-WkQ.jpg" id="217" name="Google Shape;217;p10"/>
          <p:cNvPicPr preferRelativeResize="0"/>
          <p:nvPr/>
        </p:nvPicPr>
        <p:blipFill rotWithShape="1">
          <a:blip r:embed="rId4">
            <a:alphaModFix/>
          </a:blip>
          <a:srcRect b="13055" l="7200" r="4400" t="6944"/>
          <a:stretch/>
        </p:blipFill>
        <p:spPr>
          <a:xfrm>
            <a:off x="3467100" y="3783012"/>
            <a:ext cx="28067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настя\10A\GnBUmIXpqe8.jpg" id="218" name="Google Shape;218;p10"/>
          <p:cNvPicPr preferRelativeResize="0"/>
          <p:nvPr/>
        </p:nvPicPr>
        <p:blipFill rotWithShape="1">
          <a:blip r:embed="rId5">
            <a:alphaModFix/>
          </a:blip>
          <a:srcRect b="12271" l="-341" r="340" t="527"/>
          <a:stretch/>
        </p:blipFill>
        <p:spPr>
          <a:xfrm>
            <a:off x="1392237" y="6096000"/>
            <a:ext cx="3478212" cy="2295525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10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11"/>
          <p:cNvSpPr txBox="1"/>
          <p:nvPr>
            <p:ph type="title"/>
          </p:nvPr>
        </p:nvSpPr>
        <p:spPr>
          <a:xfrm>
            <a:off x="341312" y="401637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b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26" name="Google Shape;226;p11"/>
          <p:cNvSpPr txBox="1"/>
          <p:nvPr/>
        </p:nvSpPr>
        <p:spPr>
          <a:xfrm>
            <a:off x="857250" y="1143000"/>
            <a:ext cx="5500687" cy="70786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Стипендією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Харківської міської ради 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“Кращий учень навчального закладу”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нагороджено учня 8-Б класу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Редькіна Кирила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accen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Стипендією Народного депутата України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В.В. Писаренка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«Гордість Шевченківського району»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нагороджено ученицю 10 –А класу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Стешенко Карину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27" name="Google Shape;227;p11"/>
          <p:cNvSpPr txBox="1"/>
          <p:nvPr/>
        </p:nvSpPr>
        <p:spPr>
          <a:xfrm>
            <a:off x="762000" y="304800"/>
            <a:ext cx="54102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Стипендіати ХЗОШ №135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2016-2017 н.р.</a:t>
            </a:r>
            <a:endParaRPr/>
          </a:p>
        </p:txBody>
      </p:sp>
      <p:pic>
        <p:nvPicPr>
          <p:cNvPr descr="Редькін Кирило Сергійович ХЗОШ № 135" id="228" name="Google Shape;228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" y="1676400"/>
            <a:ext cx="2103783" cy="3121742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229" name="Google Shape;229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8000" y="1981200"/>
            <a:ext cx="3368842" cy="26670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id="230" name="Google Shape;230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66800" y="5562600"/>
            <a:ext cx="4953000" cy="330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11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2"/>
          <p:cNvSpPr txBox="1"/>
          <p:nvPr>
            <p:ph type="title"/>
          </p:nvPr>
        </p:nvSpPr>
        <p:spPr>
          <a:xfrm>
            <a:off x="533400" y="1600200"/>
            <a:ext cx="2590800" cy="22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19087" lvl="0" marL="31908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Забахідзе Катерина,</a:t>
            </a:r>
            <a:b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учениця 4-А класу отримала сертифікат “Золотий фонд” Шевченківського району в номінації “Творчість</a:t>
            </a:r>
            <a:r>
              <a:rPr b="0" i="0" lang="en-US" sz="1600" u="none">
                <a:solidFill>
                  <a:srgbClr val="66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”</a:t>
            </a:r>
            <a:endParaRPr/>
          </a:p>
        </p:txBody>
      </p:sp>
      <p:sp>
        <p:nvSpPr>
          <p:cNvPr id="238" name="Google Shape;238;p12"/>
          <p:cNvSpPr txBox="1"/>
          <p:nvPr/>
        </p:nvSpPr>
        <p:spPr>
          <a:xfrm>
            <a:off x="228600" y="304800"/>
            <a:ext cx="6629400" cy="120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“Золотий фонд Шевченківського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району”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2016-2017 н.р.</a:t>
            </a:r>
            <a:endParaRPr/>
          </a:p>
        </p:txBody>
      </p:sp>
      <p:sp>
        <p:nvSpPr>
          <p:cNvPr id="239" name="Google Shape;239;p12"/>
          <p:cNvSpPr txBox="1"/>
          <p:nvPr/>
        </p:nvSpPr>
        <p:spPr>
          <a:xfrm>
            <a:off x="3200400" y="3886200"/>
            <a:ext cx="2895600" cy="1570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Каткова Ганна</a:t>
            </a:r>
            <a:b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учениця 7-А класу отримала сертифікат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“Золотий фонд”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Шевченківського району в номінації “Спорт”</a:t>
            </a:r>
            <a:endParaRPr/>
          </a:p>
        </p:txBody>
      </p:sp>
      <p:sp>
        <p:nvSpPr>
          <p:cNvPr id="240" name="Google Shape;240;p12"/>
          <p:cNvSpPr txBox="1"/>
          <p:nvPr/>
        </p:nvSpPr>
        <p:spPr>
          <a:xfrm>
            <a:off x="152400" y="7315200"/>
            <a:ext cx="3429000" cy="1570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Паніна Анжела,</a:t>
            </a:r>
            <a:br>
              <a:rPr b="0" i="0" lang="en-US" sz="1600" u="none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учениця 5-А класу отримала сертифікат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“Золотий фонд”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Шевченківського району в номінації “Творчість”</a:t>
            </a:r>
            <a:endParaRPr/>
          </a:p>
        </p:txBody>
      </p:sp>
      <p:pic>
        <p:nvPicPr>
          <p:cNvPr descr="C:\Documents and Settings\Владелец\Мои документы\20170601_135803.jpg" id="241" name="Google Shape;24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00" y="3728748"/>
            <a:ext cx="2438400" cy="32816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Владелец\Мои документы\image-0-02-04-341dab2c51164842b4e0699073e4c2b376fa67eb8e6f508efa08698ce71df81a-V.jpg" id="242" name="Google Shape;242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60800" y="1071210"/>
            <a:ext cx="2514600" cy="2840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29000" y="5943600"/>
            <a:ext cx="2895600" cy="32004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12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3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Obdarov 34 №135 Каткова Анна" id="250" name="Google Shape;25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1676400"/>
            <a:ext cx="2000250" cy="297180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3"/>
          <p:cNvSpPr txBox="1"/>
          <p:nvPr>
            <p:ph type="title"/>
          </p:nvPr>
        </p:nvSpPr>
        <p:spPr>
          <a:xfrm>
            <a:off x="341312" y="401637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19087" lvl="0" marL="31908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br>
              <a:rPr b="0" i="0" lang="en-US" sz="4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52" name="Google Shape;252;p13"/>
          <p:cNvSpPr txBox="1"/>
          <p:nvPr/>
        </p:nvSpPr>
        <p:spPr>
          <a:xfrm>
            <a:off x="857250" y="1143000"/>
            <a:ext cx="5500687" cy="108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Стипендією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Харківської міської ради 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“Кращий учень навчального закладу”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нагороджено ученицю 8-А класу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Каткову Анну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chemeClr val="accen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Стипендією Народного депутата України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В.В. Писаренка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«Гордість Шевченківського району»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нагороджено учня 9 –А класу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Стрельцова Олексія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Сертифікат “Золотий фонд” Шевченківського району в номінації “” отримав учень 9-А класу Стрельцов Олексій. Сертифікат в номінації “Творчість” отримала учениця 3-А класу Ковальова Діана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53" name="Google Shape;253;p13"/>
          <p:cNvSpPr txBox="1"/>
          <p:nvPr/>
        </p:nvSpPr>
        <p:spPr>
          <a:xfrm>
            <a:off x="685800" y="381000"/>
            <a:ext cx="56388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Стипендіати ХЗОШ №135 2017-2018 н.р.</a:t>
            </a:r>
            <a:endParaRPr/>
          </a:p>
        </p:txBody>
      </p:sp>
      <p:sp>
        <p:nvSpPr>
          <p:cNvPr id="254" name="Google Shape;254;p13"/>
          <p:cNvSpPr txBox="1"/>
          <p:nvPr/>
        </p:nvSpPr>
        <p:spPr>
          <a:xfrm>
            <a:off x="838200" y="5105400"/>
            <a:ext cx="5181600" cy="13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1" i="0" sz="28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800"/>
              <a:buFont typeface="Comic Sans MS"/>
              <a:buNone/>
            </a:pPr>
            <a:r>
              <a:rPr b="1" i="0" lang="en-US" sz="28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“Золотий фонд”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800"/>
              <a:buFont typeface="Comic Sans MS"/>
              <a:buNone/>
            </a:pPr>
            <a:r>
              <a:rPr b="1" i="0" lang="en-US" sz="28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Шевченківського району</a:t>
            </a:r>
            <a:endParaRPr/>
          </a:p>
        </p:txBody>
      </p:sp>
      <p:pic>
        <p:nvPicPr>
          <p:cNvPr descr="C:\Documents and Settings\Scool 135\Рабочий стол\Новая папка\IMG_1390 (1).JPG" id="255" name="Google Shape;255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124200" y="2133600"/>
            <a:ext cx="2971800" cy="2482686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13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4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4"/>
          <p:cNvSpPr txBox="1"/>
          <p:nvPr>
            <p:ph idx="1" type="body"/>
          </p:nvPr>
        </p:nvSpPr>
        <p:spPr>
          <a:xfrm>
            <a:off x="685800" y="304800"/>
            <a:ext cx="5638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Стипендіати ХЗОШ №135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2018-2019 н.р.</a:t>
            </a:r>
            <a:endParaRPr/>
          </a:p>
        </p:txBody>
      </p:sp>
      <p:pic>
        <p:nvPicPr>
          <p:cNvPr descr="X_135ot865 copy" id="263" name="Google Shape;26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43000" y="2362200"/>
            <a:ext cx="2257425" cy="3352800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4"/>
          <p:cNvSpPr txBox="1"/>
          <p:nvPr/>
        </p:nvSpPr>
        <p:spPr>
          <a:xfrm>
            <a:off x="685800" y="1219200"/>
            <a:ext cx="5638800" cy="120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Стипендією</a:t>
            </a:r>
            <a:r>
              <a:rPr b="1" i="0" lang="en-US" sz="18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18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Харківської міської ради 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“Кращий учень навчального закладу” </a:t>
            </a:r>
            <a:r>
              <a:rPr b="0" i="0" lang="en-US" sz="18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нагороджено ученицю 6-А класу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Іванова Данила</a:t>
            </a:r>
            <a:endParaRPr/>
          </a:p>
        </p:txBody>
      </p:sp>
      <p:pic>
        <p:nvPicPr>
          <p:cNvPr descr="IMG-da2d22f863718aeb2dfdabb0101d351a-V" id="265" name="Google Shape;265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48100" y="5715000"/>
            <a:ext cx="1951037" cy="3124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G-563d2d2090141cb65a64171599fba185-V" id="266" name="Google Shape;266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24000" y="5791200"/>
            <a:ext cx="1990725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0180613_183404" id="267" name="Google Shape;267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657600" y="2971800"/>
            <a:ext cx="2667000" cy="248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14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15"/>
          <p:cNvSpPr txBox="1"/>
          <p:nvPr>
            <p:ph idx="4294967295" type="title"/>
          </p:nvPr>
        </p:nvSpPr>
        <p:spPr>
          <a:xfrm>
            <a:off x="341312" y="401637"/>
            <a:ext cx="6172200" cy="152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Font typeface="Arial"/>
              <a:buNone/>
            </a:pPr>
            <a:br>
              <a:rPr b="0" i="0" lang="en-US" sz="4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275" name="Google Shape;275;p15"/>
          <p:cNvSpPr txBox="1"/>
          <p:nvPr/>
        </p:nvSpPr>
        <p:spPr>
          <a:xfrm>
            <a:off x="762000" y="228600"/>
            <a:ext cx="54102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Стипендіати ХЗОШ №135 2019-2020 н.р.</a:t>
            </a:r>
            <a:endParaRPr/>
          </a:p>
        </p:txBody>
      </p:sp>
      <p:pic>
        <p:nvPicPr>
          <p:cNvPr descr="C:\Users\user\Desktop\682 Редьк_н Кирило ХЗОШ_135.jpg" id="276" name="Google Shape;27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1295400"/>
            <a:ext cx="2365375" cy="3513137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15"/>
          <p:cNvSpPr txBox="1"/>
          <p:nvPr/>
        </p:nvSpPr>
        <p:spPr>
          <a:xfrm>
            <a:off x="3124200" y="1143000"/>
            <a:ext cx="2998787" cy="1190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Arial"/>
              <a:buNone/>
            </a:pPr>
            <a:r>
              <a:rPr b="1" i="1" lang="en-US" sz="18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Cтипендіат</a:t>
            </a:r>
            <a:br>
              <a:rPr b="1" i="1" lang="en-US" sz="18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1" lang="en-US" sz="18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 Харківського міського голови «Обдарованість»</a:t>
            </a:r>
            <a:endParaRPr/>
          </a:p>
        </p:txBody>
      </p:sp>
      <p:sp>
        <p:nvSpPr>
          <p:cNvPr id="278" name="Google Shape;278;p15"/>
          <p:cNvSpPr txBox="1"/>
          <p:nvPr/>
        </p:nvSpPr>
        <p:spPr>
          <a:xfrm>
            <a:off x="2971800" y="2362200"/>
            <a:ext cx="3429000" cy="915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Arial"/>
              <a:buNone/>
            </a:pPr>
            <a:r>
              <a:rPr b="1" i="1" lang="en-US" sz="18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Редькін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Arial"/>
              <a:buNone/>
            </a:pPr>
            <a:r>
              <a:rPr b="1" i="1" lang="en-US" sz="18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Кирило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Arial"/>
              <a:buNone/>
            </a:pPr>
            <a:r>
              <a:rPr b="1" i="1" lang="en-US" sz="18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учень 11 класу</a:t>
            </a:r>
            <a:endParaRPr/>
          </a:p>
        </p:txBody>
      </p:sp>
      <p:pic>
        <p:nvPicPr>
          <p:cNvPr descr="C:\Users\user\Desktop\FB_IMG_1572719260576.jpg" id="279" name="Google Shape;279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57600" y="3352800"/>
            <a:ext cx="2667000" cy="1774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esktop\684 Стрельцов Олекс_й  ХЗОШ _135.jpg" id="280" name="Google Shape;280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62400" y="5334000"/>
            <a:ext cx="2308225" cy="3429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15"/>
          <p:cNvSpPr txBox="1"/>
          <p:nvPr/>
        </p:nvSpPr>
        <p:spPr>
          <a:xfrm>
            <a:off x="457200" y="8001000"/>
            <a:ext cx="3429000" cy="915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Arial"/>
              <a:buNone/>
            </a:pPr>
            <a:r>
              <a:rPr b="1" i="1" lang="en-US" sz="18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Стрельцов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Arial"/>
              <a:buNone/>
            </a:pPr>
            <a:r>
              <a:rPr b="1" i="1" lang="en-US" sz="18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Олексій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Arial"/>
              <a:buNone/>
            </a:pPr>
            <a:r>
              <a:rPr b="1" i="1" lang="en-US" sz="18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учень 11 класу</a:t>
            </a:r>
            <a:endParaRPr/>
          </a:p>
        </p:txBody>
      </p:sp>
      <p:sp>
        <p:nvSpPr>
          <p:cNvPr id="282" name="Google Shape;282;p15"/>
          <p:cNvSpPr txBox="1"/>
          <p:nvPr/>
        </p:nvSpPr>
        <p:spPr>
          <a:xfrm>
            <a:off x="762000" y="6553200"/>
            <a:ext cx="2971800" cy="1465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Arial"/>
              <a:buNone/>
            </a:pPr>
            <a:r>
              <a:rPr b="1" i="1" lang="en-US" sz="18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Стипендіат Харківської міської ради                    «Кращий учень закладу освіти»</a:t>
            </a:r>
            <a:endParaRPr/>
          </a:p>
        </p:txBody>
      </p:sp>
      <p:pic>
        <p:nvPicPr>
          <p:cNvPr descr="C:\Users\user\Desktop\FB_IMG_1576668113232.jpg" id="283" name="Google Shape;283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66800" y="4876800"/>
            <a:ext cx="2438400" cy="16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15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6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16"/>
          <p:cNvSpPr txBox="1"/>
          <p:nvPr/>
        </p:nvSpPr>
        <p:spPr>
          <a:xfrm>
            <a:off x="1066800" y="457200"/>
            <a:ext cx="5127625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Переможці обласного конкурсу «Стежинами пам'яті 2020»</a:t>
            </a:r>
            <a:endParaRPr/>
          </a:p>
        </p:txBody>
      </p:sp>
      <p:pic>
        <p:nvPicPr>
          <p:cNvPr id="291" name="Google Shape;291;p16"/>
          <p:cNvPicPr preferRelativeResize="0"/>
          <p:nvPr/>
        </p:nvPicPr>
        <p:blipFill rotWithShape="1">
          <a:blip r:embed="rId3">
            <a:alphaModFix/>
          </a:blip>
          <a:srcRect b="11499" l="0" r="0" t="0"/>
          <a:stretch/>
        </p:blipFill>
        <p:spPr>
          <a:xfrm>
            <a:off x="1219200" y="1600200"/>
            <a:ext cx="2133600" cy="3048000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5000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id="292" name="Google Shape;292;p16"/>
          <p:cNvPicPr preferRelativeResize="0"/>
          <p:nvPr/>
        </p:nvPicPr>
        <p:blipFill rotWithShape="1">
          <a:blip r:embed="rId4">
            <a:alphaModFix/>
          </a:blip>
          <a:srcRect b="-394" l="0" r="-239" t="-312"/>
          <a:stretch/>
        </p:blipFill>
        <p:spPr>
          <a:xfrm>
            <a:off x="3581400" y="1524000"/>
            <a:ext cx="2563812" cy="32591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esktop\Screenshot_20201024_150001.jpg" id="293" name="Google Shape;293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219200" y="4800600"/>
            <a:ext cx="4687887" cy="3148012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16"/>
          <p:cNvSpPr txBox="1"/>
          <p:nvPr/>
        </p:nvSpPr>
        <p:spPr>
          <a:xfrm>
            <a:off x="685800" y="8058150"/>
            <a:ext cx="5094287" cy="831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Лауреат міського конкурсу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«Молода людина року 2020» в номінації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«Учень навчального закладу» </a:t>
            </a:r>
            <a:endParaRPr/>
          </a:p>
        </p:txBody>
      </p:sp>
      <p:sp>
        <p:nvSpPr>
          <p:cNvPr id="295" name="Google Shape;295;p16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7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1" name="Google Shape;301;p17"/>
          <p:cNvSpPr txBox="1"/>
          <p:nvPr>
            <p:ph idx="4294967295" type="body"/>
          </p:nvPr>
        </p:nvSpPr>
        <p:spPr>
          <a:xfrm>
            <a:off x="228600" y="5943600"/>
            <a:ext cx="29591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2200"/>
              <a:buFont typeface="Comic Sans MS"/>
              <a:buNone/>
            </a:pPr>
            <a:r>
              <a:rPr b="1" i="0" lang="en-US" sz="22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Козакевич Євгеній</a:t>
            </a:r>
            <a:endParaRPr b="0" i="0" sz="22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32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учень 11 класу </a:t>
            </a:r>
            <a:endParaRPr/>
          </a:p>
          <a:p>
            <a:pPr indent="-241300" lvl="0" marL="3429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descr="image" id="302" name="Google Shape;302;p17"/>
          <p:cNvSpPr txBox="1"/>
          <p:nvPr/>
        </p:nvSpPr>
        <p:spPr>
          <a:xfrm>
            <a:off x="3314700" y="4368800"/>
            <a:ext cx="228600" cy="40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descr="image" id="303" name="Google Shape;303;p17"/>
          <p:cNvSpPr txBox="1"/>
          <p:nvPr/>
        </p:nvSpPr>
        <p:spPr>
          <a:xfrm>
            <a:off x="3314700" y="4368800"/>
            <a:ext cx="228600" cy="40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4" name="Google Shape;304;p17"/>
          <p:cNvSpPr txBox="1"/>
          <p:nvPr>
            <p:ph idx="4294967295" type="title"/>
          </p:nvPr>
        </p:nvSpPr>
        <p:spPr>
          <a:xfrm>
            <a:off x="342900" y="203200"/>
            <a:ext cx="617220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2400"/>
              <a:buFont typeface="Comic Sans MS"/>
              <a:buNone/>
            </a:pPr>
            <a:r>
              <a:rPr b="1" i="0" lang="en-US" sz="2400" u="none" cap="none" strike="noStrik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Стипендіат Харківської міської ради                    «Кращий учень закладу освіти»</a:t>
            </a:r>
            <a:br>
              <a:rPr b="1" i="0" lang="en-US" sz="2400" u="none" cap="none" strike="noStrik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400" u="none" cap="none" strike="noStrik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2020-2021 н.р</a:t>
            </a:r>
            <a:endParaRPr/>
          </a:p>
        </p:txBody>
      </p:sp>
      <p:pic>
        <p:nvPicPr>
          <p:cNvPr descr="C:\Users\user\Downloads\ХЗОШ № 135 Козакевич.jpg" id="305" name="Google Shape;305;p17"/>
          <p:cNvPicPr preferRelativeResize="0"/>
          <p:nvPr/>
        </p:nvPicPr>
        <p:blipFill rotWithShape="1">
          <a:blip r:embed="rId3">
            <a:alphaModFix/>
          </a:blip>
          <a:srcRect b="6617" l="0" r="0" t="0"/>
          <a:stretch/>
        </p:blipFill>
        <p:spPr>
          <a:xfrm>
            <a:off x="304800" y="2514600"/>
            <a:ext cx="2636837" cy="3352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ownloads\IMG_20210112_154446.jpg" id="306" name="Google Shape;306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00400" y="4419600"/>
            <a:ext cx="3306762" cy="4200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Users\user\Downloads\IMG-2c421a6ad8018862003b158aae3ea9fa-V.jpg" id="307" name="Google Shape;307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84512" y="1409700"/>
            <a:ext cx="3452812" cy="278130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7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18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18"/>
          <p:cNvSpPr txBox="1"/>
          <p:nvPr/>
        </p:nvSpPr>
        <p:spPr>
          <a:xfrm>
            <a:off x="381000" y="304800"/>
            <a:ext cx="61722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Навчальні досягнення учнів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2016-2017 н.р.</a:t>
            </a:r>
            <a:endParaRPr/>
          </a:p>
        </p:txBody>
      </p:sp>
      <p:sp>
        <p:nvSpPr>
          <p:cNvPr id="315" name="Google Shape;315;p18"/>
          <p:cNvSpPr txBox="1"/>
          <p:nvPr/>
        </p:nvSpPr>
        <p:spPr>
          <a:xfrm>
            <a:off x="457200" y="1981200"/>
            <a:ext cx="5791200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                 </a:t>
            </a:r>
            <a:endParaRPr/>
          </a:p>
        </p:txBody>
      </p:sp>
      <p:sp>
        <p:nvSpPr>
          <p:cNvPr id="316" name="Google Shape;316;p18"/>
          <p:cNvSpPr txBox="1"/>
          <p:nvPr/>
        </p:nvSpPr>
        <p:spPr>
          <a:xfrm>
            <a:off x="-304800" y="914400"/>
            <a:ext cx="7467600" cy="71104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Олімпіади:</a:t>
            </a:r>
            <a:endParaRPr b="1" i="0" sz="1600" u="none">
              <a:solidFill>
                <a:srgbClr val="00206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Українська мова і література:</a:t>
            </a:r>
            <a:endParaRPr b="1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Максименко Анастасія, 8-А клас, ІІІ місце.</a:t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Хімія: </a:t>
            </a:r>
            <a:endParaRPr b="1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Стрельцов Олексій, 8-А клас, ІІ місце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Валуйська Анна 7-А , ІІІ місце.</a:t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Біологія:</a:t>
            </a:r>
            <a:endParaRPr b="1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Стрельцов Олексій, 8-А клас, ІІІ місце.</a:t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Трудове навчання (дівчата):</a:t>
            </a:r>
            <a:endParaRPr b="1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Карапетян Анастасія, 8-А клас, ІІ місце.</a:t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Інформаційні технології:</a:t>
            </a:r>
            <a:endParaRPr b="1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Стрельцов Олексій, 8-А клас, І міс</a:t>
            </a:r>
            <a:r>
              <a:rPr b="1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це;</a:t>
            </a:r>
            <a:endParaRPr b="1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Географія: </a:t>
            </a:r>
            <a:endParaRPr b="1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Стрельцов Олексій, 8-А клас, ІІІ місце;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Богданов Ярослав -  І </a:t>
            </a:r>
            <a:r>
              <a:rPr b="0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місце в </a:t>
            </a: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легкоатлетичному багатоборстві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Команда школи - І місце в районному </a:t>
            </a: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кубку пошуку в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мережі Інтернет;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 місце в </a:t>
            </a: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турнірі юних інформатиків </a:t>
            </a: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серед учнів 5-7 класів.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</p:txBody>
      </p:sp>
      <p:pic>
        <p:nvPicPr>
          <p:cNvPr id="317" name="Google Shape;317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7454206"/>
            <a:ext cx="5943600" cy="1689794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318" name="Google Shape;318;p18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9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4" name="Google Shape;324;p19"/>
          <p:cNvPicPr preferRelativeResize="0"/>
          <p:nvPr/>
        </p:nvPicPr>
        <p:blipFill rotWithShape="1">
          <a:blip r:embed="rId3">
            <a:alphaModFix/>
          </a:blip>
          <a:srcRect b="0" l="0" r="66750" t="0"/>
          <a:stretch/>
        </p:blipFill>
        <p:spPr>
          <a:xfrm>
            <a:off x="0" y="0"/>
            <a:ext cx="28194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p19"/>
          <p:cNvSpPr txBox="1"/>
          <p:nvPr/>
        </p:nvSpPr>
        <p:spPr>
          <a:xfrm>
            <a:off x="2819400" y="457200"/>
            <a:ext cx="35814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Навчальні досягнення учнів 2016-2017 н.р.</a:t>
            </a:r>
            <a:endParaRPr/>
          </a:p>
        </p:txBody>
      </p:sp>
      <p:sp>
        <p:nvSpPr>
          <p:cNvPr id="326" name="Google Shape;326;p19"/>
          <p:cNvSpPr txBox="1"/>
          <p:nvPr/>
        </p:nvSpPr>
        <p:spPr>
          <a:xfrm>
            <a:off x="381000" y="-133350"/>
            <a:ext cx="6248400" cy="200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1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1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</p:txBody>
      </p:sp>
      <p:sp>
        <p:nvSpPr>
          <p:cNvPr id="327" name="Google Shape;327;p19"/>
          <p:cNvSpPr txBox="1"/>
          <p:nvPr/>
        </p:nvSpPr>
        <p:spPr>
          <a:xfrm>
            <a:off x="2438400" y="1219200"/>
            <a:ext cx="4191000" cy="56324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Турніри, конкурси: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Конкурс знавців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української мови імені Петра Яцика:</a:t>
            </a:r>
            <a:endParaRPr b="1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 Валуйська Ольга, 3-А клас - ІІІ місце;</a:t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Фестиваль ораторського мистецтва: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Андрієнко Діана, 11-А клас, ІІІ місце;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Турнір юних фізиків: к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оманда учнів             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7А, 8А, 8Б класів – ІІІ місце;</a:t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Мовно-літературний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конкурс учнівської та студентської молоді імені Т. Г. Шевченка: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Валуйська Анна, 7-А клас, ІІІ місце.</a:t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66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66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6600FF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28" name="Google Shape;328;p19"/>
          <p:cNvSpPr txBox="1"/>
          <p:nvPr/>
        </p:nvSpPr>
        <p:spPr>
          <a:xfrm>
            <a:off x="2438400" y="5562600"/>
            <a:ext cx="4419600" cy="120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6600FF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66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“Учень року - 2017” -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в номінації “Лідер” учениця 10-А класу Коломійцева Марія</a:t>
            </a:r>
            <a:endParaRPr/>
          </a:p>
        </p:txBody>
      </p:sp>
      <p:sp>
        <p:nvSpPr>
          <p:cNvPr id="329" name="Google Shape;329;p19"/>
          <p:cNvSpPr txBox="1"/>
          <p:nvPr/>
        </p:nvSpPr>
        <p:spPr>
          <a:xfrm>
            <a:off x="2514600" y="6781800"/>
            <a:ext cx="4114800" cy="14462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Учні 2-А Максименко Інна, Голосай Єва, Ковальова Діана-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творчий конкурс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“В ім`я миру та любові”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 txBox="1"/>
          <p:nvPr>
            <p:ph idx="1" type="body"/>
          </p:nvPr>
        </p:nvSpPr>
        <p:spPr>
          <a:xfrm>
            <a:off x="857250" y="974725"/>
            <a:ext cx="5467350" cy="2759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2000"/>
              <a:buFont typeface="Comic Sans MS"/>
              <a:buNone/>
            </a:pPr>
            <a:r>
              <a:rPr b="1" i="0" lang="en-US" sz="2000" u="none" cap="none" strike="noStrik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ЗМІСТ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4D86"/>
              </a:buClr>
              <a:buSzPts val="2000"/>
              <a:buFont typeface="Comic Sans MS"/>
              <a:buNone/>
            </a:pPr>
            <a:r>
              <a:rPr b="0" i="0" lang="en-US" sz="2000" u="none" cap="none" strike="noStrik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1.Методична робота вчителів…………………3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4D86"/>
              </a:buClr>
              <a:buSzPts val="2000"/>
              <a:buFont typeface="Comic Sans MS"/>
              <a:buNone/>
            </a:pPr>
            <a:r>
              <a:rPr b="0" i="0" lang="en-US" sz="2000" u="none" cap="none" strike="noStrik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2. Стипендіати школи………………………………11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4D86"/>
              </a:buClr>
              <a:buSzPts val="2000"/>
              <a:buFont typeface="Comic Sans MS"/>
              <a:buNone/>
            </a:pPr>
            <a:r>
              <a:rPr b="0" i="0" lang="en-US" sz="2000" u="none" cap="none" strike="noStrik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3.Навчальні досягнення учнів…………………18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4D86"/>
              </a:buClr>
              <a:buSzPts val="2000"/>
              <a:buFont typeface="Comic Sans MS"/>
              <a:buNone/>
            </a:pPr>
            <a:r>
              <a:rPr b="0" i="0" lang="en-US" sz="2000" u="none" cap="none" strike="noStrik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4. Творчі досягнення учнів………………………29</a:t>
            </a:r>
            <a:endParaRPr/>
          </a:p>
          <a:p>
            <a:pPr indent="-215900" lvl="0" marL="3429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t/>
            </a:r>
            <a:endParaRPr b="0" i="0" sz="20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Documents and Settings\Scool 135\Рабочий стол\Новая папка\helianthus.jpg" id="335" name="Google Shape;33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0" y="6172200"/>
            <a:ext cx="1706137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news98_1.jpg" id="336" name="Google Shape;336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43400" y="3810000"/>
            <a:ext cx="1652451" cy="12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20"/>
          <p:cNvSpPr txBox="1"/>
          <p:nvPr>
            <p:ph type="title"/>
          </p:nvPr>
        </p:nvSpPr>
        <p:spPr>
          <a:xfrm>
            <a:off x="533400" y="366712"/>
            <a:ext cx="5981700" cy="7000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Участь учнів в інтерактивних конкурсах</a:t>
            </a:r>
            <a:br>
              <a:rPr b="1" i="0" lang="en-US" sz="18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18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2016-2017 н.р.</a:t>
            </a:r>
            <a:endParaRPr/>
          </a:p>
        </p:txBody>
      </p:sp>
      <p:sp>
        <p:nvSpPr>
          <p:cNvPr id="338" name="Google Shape;338;p20"/>
          <p:cNvSpPr txBox="1"/>
          <p:nvPr/>
        </p:nvSpPr>
        <p:spPr>
          <a:xfrm>
            <a:off x="609600" y="1371600"/>
            <a:ext cx="19050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Всеукраїнська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українознавча гра «Соняшник»  </a:t>
            </a:r>
            <a:endParaRPr/>
          </a:p>
        </p:txBody>
      </p:sp>
      <p:sp>
        <p:nvSpPr>
          <p:cNvPr id="339" name="Google Shape;339;p20"/>
          <p:cNvSpPr txBox="1"/>
          <p:nvPr/>
        </p:nvSpPr>
        <p:spPr>
          <a:xfrm>
            <a:off x="2590800" y="1066800"/>
            <a:ext cx="1905000" cy="1616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 57 учнів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рівень: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 м.- 1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 м.- 1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м.- 1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Регіональний рівень: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 м.- 1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 м.- 2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м.- 1 </a:t>
            </a:r>
            <a:endParaRPr/>
          </a:p>
        </p:txBody>
      </p:sp>
      <p:sp>
        <p:nvSpPr>
          <p:cNvPr id="340" name="Google Shape;340;p20"/>
          <p:cNvSpPr txBox="1"/>
          <p:nvPr/>
        </p:nvSpPr>
        <p:spPr>
          <a:xfrm>
            <a:off x="304800" y="2743200"/>
            <a:ext cx="2286000" cy="1077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конкурс з математики «Кенгуру»</a:t>
            </a:r>
            <a:endParaRPr/>
          </a:p>
        </p:txBody>
      </p:sp>
      <p:sp>
        <p:nvSpPr>
          <p:cNvPr id="341" name="Google Shape;341;p20"/>
          <p:cNvSpPr txBox="1"/>
          <p:nvPr/>
        </p:nvSpPr>
        <p:spPr>
          <a:xfrm>
            <a:off x="2667000" y="2971800"/>
            <a:ext cx="1981200" cy="600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76учнів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Відмінний результат-2 Добрий результат-28</a:t>
            </a:r>
            <a:endParaRPr/>
          </a:p>
        </p:txBody>
      </p:sp>
      <p:sp>
        <p:nvSpPr>
          <p:cNvPr id="342" name="Google Shape;342;p20"/>
          <p:cNvSpPr txBox="1"/>
          <p:nvPr/>
        </p:nvSpPr>
        <p:spPr>
          <a:xfrm>
            <a:off x="533400" y="3886200"/>
            <a:ext cx="21336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природознавчий конкурс «Колосок»</a:t>
            </a:r>
            <a:endParaRPr/>
          </a:p>
        </p:txBody>
      </p:sp>
      <p:sp>
        <p:nvSpPr>
          <p:cNvPr id="343" name="Google Shape;343;p20"/>
          <p:cNvSpPr txBox="1"/>
          <p:nvPr/>
        </p:nvSpPr>
        <p:spPr>
          <a:xfrm>
            <a:off x="2667000" y="3962400"/>
            <a:ext cx="1905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116 учнів</a:t>
            </a:r>
            <a:endParaRPr b="0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Золотий -44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Срібний - 64 </a:t>
            </a:r>
            <a:endParaRPr/>
          </a:p>
        </p:txBody>
      </p:sp>
      <p:sp>
        <p:nvSpPr>
          <p:cNvPr id="344" name="Google Shape;344;p20"/>
          <p:cNvSpPr txBox="1"/>
          <p:nvPr/>
        </p:nvSpPr>
        <p:spPr>
          <a:xfrm>
            <a:off x="228600" y="4953000"/>
            <a:ext cx="3429000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конкурс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з фізики «Левеня»</a:t>
            </a:r>
            <a:endParaRPr/>
          </a:p>
        </p:txBody>
      </p:sp>
      <p:sp>
        <p:nvSpPr>
          <p:cNvPr id="345" name="Google Shape;345;p20"/>
          <p:cNvSpPr txBox="1"/>
          <p:nvPr/>
        </p:nvSpPr>
        <p:spPr>
          <a:xfrm>
            <a:off x="3200400" y="5029200"/>
            <a:ext cx="24384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9 учнів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Відмінний результат -4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Добрий результат -4 </a:t>
            </a:r>
            <a:endParaRPr/>
          </a:p>
        </p:txBody>
      </p:sp>
      <p:sp>
        <p:nvSpPr>
          <p:cNvPr id="346" name="Google Shape;346;p20"/>
          <p:cNvSpPr txBox="1"/>
          <p:nvPr/>
        </p:nvSpPr>
        <p:spPr>
          <a:xfrm>
            <a:off x="685800" y="5867400"/>
            <a:ext cx="19050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Всеукраїнська природознавча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гра  „Геліантус”</a:t>
            </a:r>
            <a:endParaRPr/>
          </a:p>
        </p:txBody>
      </p:sp>
      <p:sp>
        <p:nvSpPr>
          <p:cNvPr id="347" name="Google Shape;347;p20"/>
          <p:cNvSpPr txBox="1"/>
          <p:nvPr/>
        </p:nvSpPr>
        <p:spPr>
          <a:xfrm>
            <a:off x="2514600" y="5715000"/>
            <a:ext cx="2514600" cy="1200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65 учнів</a:t>
            </a:r>
            <a:endParaRPr b="0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Найкращий результат – 19 учнів;</a:t>
            </a:r>
            <a:endParaRPr b="0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Дипломи І ст. – 2 учні;</a:t>
            </a:r>
            <a:endParaRPr b="0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Дипломи ІІ ст. – 6 учнів;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Дипломи ІІІ ст. – 6 учнів </a:t>
            </a:r>
            <a:endParaRPr/>
          </a:p>
        </p:txBody>
      </p:sp>
      <p:sp>
        <p:nvSpPr>
          <p:cNvPr id="348" name="Google Shape;348;p20"/>
          <p:cNvSpPr txBox="1"/>
          <p:nvPr/>
        </p:nvSpPr>
        <p:spPr>
          <a:xfrm>
            <a:off x="762000" y="7543800"/>
            <a:ext cx="25908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конкурс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знавців інформатики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«Бобер» </a:t>
            </a:r>
            <a:endParaRPr/>
          </a:p>
        </p:txBody>
      </p:sp>
      <p:sp>
        <p:nvSpPr>
          <p:cNvPr id="349" name="Google Shape;349;p20"/>
          <p:cNvSpPr txBox="1"/>
          <p:nvPr/>
        </p:nvSpPr>
        <p:spPr>
          <a:xfrm>
            <a:off x="3124200" y="7620000"/>
            <a:ext cx="23622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16 учнів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відмінний результат – 2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учні, добрий результат – 7 учнів </a:t>
            </a:r>
            <a:endParaRPr/>
          </a:p>
        </p:txBody>
      </p:sp>
      <p:pic>
        <p:nvPicPr>
          <p:cNvPr descr="https://im1-tub-ua.yandex.net/i?id=151cbff08e356111682c72fb40f16c52&amp;n=21" id="350" name="Google Shape;350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95800" y="1066800"/>
            <a:ext cx="2111375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lev.jpg" id="351" name="Google Shape;351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57800" y="5105400"/>
            <a:ext cx="1143000" cy="1000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kenguru-logom.gif" id="352" name="Google Shape;352;p2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76800" y="2362200"/>
            <a:ext cx="16002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bober.jpg" id="353" name="Google Shape;353;p2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57800" y="7239000"/>
            <a:ext cx="1282700" cy="1399308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20"/>
          <p:cNvSpPr txBox="1"/>
          <p:nvPr/>
        </p:nvSpPr>
        <p:spPr>
          <a:xfrm>
            <a:off x="990600" y="7010400"/>
            <a:ext cx="2357437" cy="3381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Олімпіада “Олімпус”</a:t>
            </a:r>
            <a:endParaRPr/>
          </a:p>
        </p:txBody>
      </p:sp>
      <p:sp>
        <p:nvSpPr>
          <p:cNvPr id="355" name="Google Shape;355;p20"/>
          <p:cNvSpPr txBox="1"/>
          <p:nvPr/>
        </p:nvSpPr>
        <p:spPr>
          <a:xfrm>
            <a:off x="3429000" y="7086600"/>
            <a:ext cx="3962400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200"/>
              <a:buFont typeface="Comic Sans MS"/>
              <a:buNone/>
            </a:pPr>
            <a:r>
              <a:rPr b="1" i="0" lang="en-US" sz="12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 учасників – 40 учнів</a:t>
            </a:r>
            <a:endParaRPr/>
          </a:p>
        </p:txBody>
      </p:sp>
      <p:sp>
        <p:nvSpPr>
          <p:cNvPr id="356" name="Google Shape;356;p20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21"/>
          <p:cNvSpPr txBox="1"/>
          <p:nvPr>
            <p:ph idx="1" type="body"/>
          </p:nvPr>
        </p:nvSpPr>
        <p:spPr>
          <a:xfrm>
            <a:off x="1371600" y="381000"/>
            <a:ext cx="501015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Навчальні досягнення учнів 2017-2018 н.р.</a:t>
            </a:r>
            <a:endParaRPr/>
          </a:p>
          <a:p>
            <a:pPr indent="-1905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1" i="0" sz="24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graphicFrame>
        <p:nvGraphicFramePr>
          <p:cNvPr id="363" name="Google Shape;363;p21"/>
          <p:cNvGraphicFramePr/>
          <p:nvPr/>
        </p:nvGraphicFramePr>
        <p:xfrm>
          <a:off x="1447800" y="1447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{87A784D0-1C98-490C-8957-856847819488}</a:tableStyleId>
              </a:tblPr>
              <a:tblGrid>
                <a:gridCol w="1219200"/>
                <a:gridCol w="1006475"/>
                <a:gridCol w="1312850"/>
                <a:gridCol w="534975"/>
                <a:gridCol w="534975"/>
                <a:gridCol w="344475"/>
              </a:tblGrid>
              <a:tr h="20955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Предмет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Клас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Прізвище та ім`я  учасника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3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Місце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</a:tr>
              <a:tr h="485775">
                <a:tc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 cap="none" strike="noStrik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0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 cap="none" strike="noStrik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Математика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 cap="none" strike="noStrik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 cap="none" strike="noStrik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0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Фізика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9075">
                <a:tc rowSpan="3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Хімія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7-А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Рябініна Вікторія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90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8-А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Козакевич Євген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06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22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Економіка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Участі не брали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06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Інформатика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2065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Біологія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8-А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Валуйська Анна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06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0675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Трудове навчання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(дівчата)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Карапетян Анастасія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06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Максименко Анастасія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318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Трудове навчання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(хлопці)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Участі не брали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9075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Інформаційні технології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8-А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Козакевич Євген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06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0675"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Географія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968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9-Б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Редькін Кирило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0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675" marL="236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364" name="Google Shape;364;p21"/>
          <p:cNvPicPr preferRelativeResize="0"/>
          <p:nvPr/>
        </p:nvPicPr>
        <p:blipFill rotWithShape="1">
          <a:blip r:embed="rId3">
            <a:alphaModFix/>
          </a:blip>
          <a:srcRect b="0" l="0" r="66750" t="0"/>
          <a:stretch/>
        </p:blipFill>
        <p:spPr>
          <a:xfrm>
            <a:off x="0" y="1447800"/>
            <a:ext cx="1443532" cy="6477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21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2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1" name="Google Shape;371;p22"/>
          <p:cNvPicPr preferRelativeResize="0"/>
          <p:nvPr/>
        </p:nvPicPr>
        <p:blipFill rotWithShape="1">
          <a:blip r:embed="rId3">
            <a:alphaModFix/>
          </a:blip>
          <a:srcRect b="0" l="0" r="66750" t="0"/>
          <a:stretch/>
        </p:blipFill>
        <p:spPr>
          <a:xfrm>
            <a:off x="-381000" y="0"/>
            <a:ext cx="2819400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22"/>
          <p:cNvSpPr txBox="1"/>
          <p:nvPr/>
        </p:nvSpPr>
        <p:spPr>
          <a:xfrm>
            <a:off x="2362200" y="457200"/>
            <a:ext cx="4114800" cy="120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Навчальні досягнення учнів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2017-2018 н.р. </a:t>
            </a:r>
            <a:endParaRPr/>
          </a:p>
        </p:txBody>
      </p:sp>
      <p:sp>
        <p:nvSpPr>
          <p:cNvPr id="373" name="Google Shape;373;p22"/>
          <p:cNvSpPr txBox="1"/>
          <p:nvPr/>
        </p:nvSpPr>
        <p:spPr>
          <a:xfrm>
            <a:off x="381000" y="-133350"/>
            <a:ext cx="6248400" cy="2000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1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1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</p:txBody>
      </p:sp>
      <p:sp>
        <p:nvSpPr>
          <p:cNvPr id="374" name="Google Shape;374;p22"/>
          <p:cNvSpPr txBox="1"/>
          <p:nvPr/>
        </p:nvSpPr>
        <p:spPr>
          <a:xfrm>
            <a:off x="1981200" y="1600200"/>
            <a:ext cx="4572000" cy="8264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Турніри, конкурси: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Фестиваль ораторського мистецтва: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Коломійцева Марія, 11-А клас, ІІ місце;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Турнір юних фізиків: к</a:t>
            </a:r>
            <a:r>
              <a:rPr b="0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оманда учнів             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9-А, 9-Б, 8-А класів – ІІІ місце;</a:t>
            </a:r>
            <a:endParaRPr b="0" i="0" sz="18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Путівка в науку: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Природа - Калмиков Артем, ІІІ місце.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Математика  - Шустицька Лідія ІІІ місце.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Українська мова – Валуйська Анна ІІІ місце.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Міський фізичний квест “Енергетичний штурм”</a:t>
            </a:r>
            <a:r>
              <a:rPr b="0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 ІІ місце.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Турнір з ОБЖ </a:t>
            </a:r>
            <a:r>
              <a:rPr b="0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місце.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ХІІ  міський кубок пошуку в мережі Інтернет </a:t>
            </a:r>
            <a:r>
              <a:rPr b="0" i="0" lang="en-US" sz="18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І місце.</a:t>
            </a:r>
            <a:endParaRPr b="0" i="0" sz="18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23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Documents and Settings\Scool 135\Рабочий стол\Новая папка\helianthus.jpg" id="380" name="Google Shape;38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0" y="6172200"/>
            <a:ext cx="1706137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news98_1.jpg" id="381" name="Google Shape;381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43400" y="3810000"/>
            <a:ext cx="1652451" cy="12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23"/>
          <p:cNvSpPr txBox="1"/>
          <p:nvPr>
            <p:ph type="title"/>
          </p:nvPr>
        </p:nvSpPr>
        <p:spPr>
          <a:xfrm>
            <a:off x="533400" y="366712"/>
            <a:ext cx="5981700" cy="7000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800"/>
              <a:buFont typeface="Comic Sans MS"/>
              <a:buNone/>
            </a:pPr>
            <a:r>
              <a:rPr b="1" i="0" lang="en-US" sz="18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Участь учнів в інтерактивних конкурсах</a:t>
            </a:r>
            <a:br>
              <a:rPr b="1" i="0" lang="en-US" sz="18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18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2017-2018 н.р.</a:t>
            </a:r>
            <a:endParaRPr/>
          </a:p>
        </p:txBody>
      </p:sp>
      <p:sp>
        <p:nvSpPr>
          <p:cNvPr id="383" name="Google Shape;383;p23"/>
          <p:cNvSpPr txBox="1"/>
          <p:nvPr/>
        </p:nvSpPr>
        <p:spPr>
          <a:xfrm>
            <a:off x="609600" y="1371600"/>
            <a:ext cx="19050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Всеукраїнська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українознавча гра «Соняшник»  </a:t>
            </a:r>
            <a:endParaRPr/>
          </a:p>
        </p:txBody>
      </p:sp>
      <p:sp>
        <p:nvSpPr>
          <p:cNvPr id="384" name="Google Shape;384;p23"/>
          <p:cNvSpPr txBox="1"/>
          <p:nvPr/>
        </p:nvSpPr>
        <p:spPr>
          <a:xfrm>
            <a:off x="2590800" y="1066800"/>
            <a:ext cx="1905000" cy="12779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 50 учнів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рівень: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м.- 1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Регіональний рівень: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 м.- 1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 м.- 1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м.- 3 </a:t>
            </a:r>
            <a:endParaRPr/>
          </a:p>
        </p:txBody>
      </p:sp>
      <p:sp>
        <p:nvSpPr>
          <p:cNvPr id="385" name="Google Shape;385;p23"/>
          <p:cNvSpPr txBox="1"/>
          <p:nvPr/>
        </p:nvSpPr>
        <p:spPr>
          <a:xfrm>
            <a:off x="304800" y="2743200"/>
            <a:ext cx="2286000" cy="1077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конкурс з математики «Кенгуру»</a:t>
            </a:r>
            <a:endParaRPr/>
          </a:p>
        </p:txBody>
      </p:sp>
      <p:sp>
        <p:nvSpPr>
          <p:cNvPr id="386" name="Google Shape;386;p23"/>
          <p:cNvSpPr txBox="1"/>
          <p:nvPr/>
        </p:nvSpPr>
        <p:spPr>
          <a:xfrm>
            <a:off x="2514600" y="2743200"/>
            <a:ext cx="2133600" cy="600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60 учнів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Відмінний результат-11 Добрий результат-13</a:t>
            </a:r>
            <a:endParaRPr/>
          </a:p>
        </p:txBody>
      </p:sp>
      <p:sp>
        <p:nvSpPr>
          <p:cNvPr id="387" name="Google Shape;387;p23"/>
          <p:cNvSpPr txBox="1"/>
          <p:nvPr/>
        </p:nvSpPr>
        <p:spPr>
          <a:xfrm>
            <a:off x="533400" y="3886200"/>
            <a:ext cx="21336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природознавчий конкурс «Колосок»</a:t>
            </a:r>
            <a:endParaRPr/>
          </a:p>
        </p:txBody>
      </p:sp>
      <p:sp>
        <p:nvSpPr>
          <p:cNvPr id="388" name="Google Shape;388;p23"/>
          <p:cNvSpPr txBox="1"/>
          <p:nvPr/>
        </p:nvSpPr>
        <p:spPr>
          <a:xfrm>
            <a:off x="2667000" y="3962400"/>
            <a:ext cx="1905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106 учнів</a:t>
            </a:r>
            <a:endParaRPr b="0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Золотий -32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Срібний -51</a:t>
            </a:r>
            <a:endParaRPr/>
          </a:p>
        </p:txBody>
      </p:sp>
      <p:sp>
        <p:nvSpPr>
          <p:cNvPr id="389" name="Google Shape;389;p23"/>
          <p:cNvSpPr txBox="1"/>
          <p:nvPr/>
        </p:nvSpPr>
        <p:spPr>
          <a:xfrm>
            <a:off x="228600" y="4953000"/>
            <a:ext cx="3429000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конкурс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з фізики «Левеня»</a:t>
            </a:r>
            <a:endParaRPr/>
          </a:p>
        </p:txBody>
      </p:sp>
      <p:sp>
        <p:nvSpPr>
          <p:cNvPr id="390" name="Google Shape;390;p23"/>
          <p:cNvSpPr txBox="1"/>
          <p:nvPr/>
        </p:nvSpPr>
        <p:spPr>
          <a:xfrm>
            <a:off x="3200400" y="5029200"/>
            <a:ext cx="24384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20 учнів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Відмінний результат -1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Добрий результат -6 </a:t>
            </a:r>
            <a:endParaRPr/>
          </a:p>
        </p:txBody>
      </p:sp>
      <p:sp>
        <p:nvSpPr>
          <p:cNvPr id="391" name="Google Shape;391;p23"/>
          <p:cNvSpPr txBox="1"/>
          <p:nvPr/>
        </p:nvSpPr>
        <p:spPr>
          <a:xfrm>
            <a:off x="685800" y="5867400"/>
            <a:ext cx="19050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Всеукраїнська природознавча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гра  „Геліантус”</a:t>
            </a:r>
            <a:endParaRPr/>
          </a:p>
        </p:txBody>
      </p:sp>
      <p:sp>
        <p:nvSpPr>
          <p:cNvPr id="392" name="Google Shape;392;p23"/>
          <p:cNvSpPr txBox="1"/>
          <p:nvPr/>
        </p:nvSpPr>
        <p:spPr>
          <a:xfrm>
            <a:off x="2438400" y="6096000"/>
            <a:ext cx="25146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49 учнів</a:t>
            </a:r>
            <a:endParaRPr b="0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Дипломи ІІ ст. – 3 учнів;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Дипломи ІІІ ст. – 2 учнів </a:t>
            </a:r>
            <a:endParaRPr/>
          </a:p>
        </p:txBody>
      </p:sp>
      <p:sp>
        <p:nvSpPr>
          <p:cNvPr id="393" name="Google Shape;393;p23"/>
          <p:cNvSpPr txBox="1"/>
          <p:nvPr/>
        </p:nvSpPr>
        <p:spPr>
          <a:xfrm>
            <a:off x="762000" y="7315200"/>
            <a:ext cx="25908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конкурс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знавців інформатики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«Бобер» </a:t>
            </a:r>
            <a:endParaRPr/>
          </a:p>
        </p:txBody>
      </p:sp>
      <p:sp>
        <p:nvSpPr>
          <p:cNvPr id="394" name="Google Shape;394;p23"/>
          <p:cNvSpPr txBox="1"/>
          <p:nvPr/>
        </p:nvSpPr>
        <p:spPr>
          <a:xfrm>
            <a:off x="3124200" y="7391400"/>
            <a:ext cx="23622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22 учнів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відмінний результат – 9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учні, добрий результат – 9 учнів </a:t>
            </a:r>
            <a:endParaRPr/>
          </a:p>
        </p:txBody>
      </p:sp>
      <p:pic>
        <p:nvPicPr>
          <p:cNvPr descr="https://im1-tub-ua.yandex.net/i?id=151cbff08e356111682c72fb40f16c52&amp;n=21" id="395" name="Google Shape;395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95800" y="1066800"/>
            <a:ext cx="2111375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lev.jpg" id="396" name="Google Shape;396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57800" y="5105400"/>
            <a:ext cx="1143000" cy="1000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kenguru-logom.gif" id="397" name="Google Shape;397;p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76800" y="2362200"/>
            <a:ext cx="16002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bober.jpg" id="398" name="Google Shape;398;p2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57800" y="7239000"/>
            <a:ext cx="1282700" cy="1399308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23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4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24"/>
          <p:cNvSpPr txBox="1"/>
          <p:nvPr>
            <p:ph idx="1" type="body"/>
          </p:nvPr>
        </p:nvSpPr>
        <p:spPr>
          <a:xfrm>
            <a:off x="838200" y="381000"/>
            <a:ext cx="54102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Навчальні досягнення учнів</a:t>
            </a:r>
            <a:endParaRPr/>
          </a:p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2018-2019 н.р.</a:t>
            </a:r>
            <a:endParaRPr/>
          </a:p>
        </p:txBody>
      </p:sp>
      <p:graphicFrame>
        <p:nvGraphicFramePr>
          <p:cNvPr id="406" name="Google Shape;406;p24"/>
          <p:cNvGraphicFramePr/>
          <p:nvPr/>
        </p:nvGraphicFramePr>
        <p:xfrm>
          <a:off x="457200" y="1295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{87A784D0-1C98-490C-8957-856847819488}</a:tableStyleId>
              </a:tblPr>
              <a:tblGrid>
                <a:gridCol w="441325"/>
                <a:gridCol w="1003300"/>
                <a:gridCol w="869950"/>
                <a:gridCol w="871525"/>
                <a:gridCol w="252400"/>
                <a:gridCol w="339725"/>
                <a:gridCol w="339725"/>
                <a:gridCol w="1111250"/>
                <a:gridCol w="714375"/>
              </a:tblGrid>
              <a:tr h="87300"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1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№ з/п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1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Предмет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1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Клас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1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Прізвище та ім`я  учасника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gridSpan="3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500"/>
                        <a:buFont typeface="Times New Roman"/>
                        <a:buNone/>
                      </a:pPr>
                      <a:r>
                        <a:rPr b="1" i="0" lang="en-US" sz="500" u="non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Місце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hMerge="1"/>
                <a:tc hMerge="1"/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1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ПІБ учителя, який підготував учня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1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Категорія учителя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84200">
                <a:tc vMerge="1"/>
                <a:tc vMerge="1"/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1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1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1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 vMerge="1"/>
              </a:tr>
              <a:tr h="71120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Математика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Кушнарьова Олена Олександрівна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Вища, учитель-методист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Українська мова і література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Оборонова Оксана Валентинівна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Перша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Фізика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Козакевич Єген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Несен Лілія Володимирівна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Перша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750">
                <a:tc rowSpan="2"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Хімія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>
                        <a:solidFill>
                          <a:srgbClr val="004D86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Нездийминога Тетяна Іванівна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b="0" i="0" sz="1100" u="none">
                        <a:solidFill>
                          <a:srgbClr val="004D86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Перша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750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Козакевич Єген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 vMerge="1"/>
              </a:tr>
              <a:tr h="577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Інформатика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Поляк Марина Олександрівна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Вища, старший учитель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Біологія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Валуйська Ольга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Лебедєва Світлана В’ячеславівна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Перша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94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Трудове навчання</a:t>
                      </a:r>
                      <a:endParaRPr/>
                    </a:p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(дівчата)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Карапетян Анастасія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Рябокінь Алла Олексіївна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Перша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750">
                <a:tc rowSpan="2"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Інформаційні технології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Поляк Марина Олександрівна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2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Вища, старший учитель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7025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8-А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Шепеленко Ангеліна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 vMerge="1"/>
              </a:tr>
              <a:tr h="427025">
                <a:tc rowSpan="4"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Географія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Максименко Анастасія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Осьмина Наталя Олексіївна 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4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Вища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5750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9-А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Козакевич Євген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 vMerge="1"/>
              </a:tr>
              <a:tr h="384175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8-А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Рябініна Вікторія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 vMerge="1"/>
              </a:tr>
              <a:tr h="385750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10-А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100"/>
                        <a:buFont typeface="Comic Sans MS"/>
                        <a:buNone/>
                      </a:pPr>
                      <a:r>
                        <a:rPr b="0" i="0" lang="en-US" sz="11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6875" marL="26875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vMerge="1"/>
                <a:tc vMerge="1"/>
              </a:tr>
            </a:tbl>
          </a:graphicData>
        </a:graphic>
      </p:graphicFrame>
      <p:sp>
        <p:nvSpPr>
          <p:cNvPr id="407" name="Google Shape;407;p24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3" name="Google Shape;413;p25"/>
          <p:cNvSpPr txBox="1"/>
          <p:nvPr>
            <p:ph type="title"/>
          </p:nvPr>
        </p:nvSpPr>
        <p:spPr>
          <a:xfrm>
            <a:off x="304800" y="228600"/>
            <a:ext cx="6238875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br>
              <a:rPr b="0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Навчальні досягнення учнів</a:t>
            </a:r>
            <a:b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2018-2019 н.р.</a:t>
            </a:r>
            <a:br>
              <a:rPr b="0" i="0" lang="en-US" sz="2400" u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</a:br>
            <a:endParaRPr/>
          </a:p>
        </p:txBody>
      </p:sp>
      <p:sp>
        <p:nvSpPr>
          <p:cNvPr id="414" name="Google Shape;414;p25"/>
          <p:cNvSpPr txBox="1"/>
          <p:nvPr/>
        </p:nvSpPr>
        <p:spPr>
          <a:xfrm>
            <a:off x="381000" y="5638800"/>
            <a:ext cx="6072187" cy="28924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 Всеукраїнській грі «Соняшник»</a:t>
            </a: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 переможцями на Всеукраїнському  рівні стали у 2018/2019 н.р. - 25 учнів.</a:t>
            </a:r>
            <a:endParaRPr b="0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 Всеукраїнському конкурсі з фізики «Левеня»</a:t>
            </a: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показали відмінні  результати у 2018/2019 н.р.-2 учні,  </a:t>
            </a:r>
            <a:endParaRPr b="0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Char char="•"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показали добрий результат  – 6 учнів;</a:t>
            </a:r>
            <a:endParaRPr b="0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 Всеукраїнському конкурсі з математики «Кенгуру» </a:t>
            </a: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показали відмінні  результати у2018/2019- 4 учні; добрий результат– 32учні;</a:t>
            </a:r>
            <a:endParaRPr b="0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 Всеросійському конкурсі British Bulldog</a:t>
            </a:r>
            <a:r>
              <a:rPr b="1" i="0" lang="en-US" sz="14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1400" u="none">
                <a:solidFill>
                  <a:srgbClr val="004D8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показали</a:t>
            </a:r>
            <a:endParaRPr b="0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І місце в  школі, області, Україні – 2 учні, показали високі та добрі результати - 26 учнів</a:t>
            </a:r>
            <a:endParaRPr b="0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  Всеукраїнському конкурсі «Грінвіч»</a:t>
            </a:r>
            <a:endParaRPr b="1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Char char="•"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високі результати показали – 8 учнів ,</a:t>
            </a:r>
            <a:endParaRPr b="0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889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Char char="•"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Добрі результати показали 16 учнів.</a:t>
            </a:r>
            <a:endParaRPr/>
          </a:p>
        </p:txBody>
      </p:sp>
      <p:pic>
        <p:nvPicPr>
          <p:cNvPr descr="C:\Documents and Settings\school135\Рабочий стол\фото портфолио\P4050162.JPG" id="415" name="Google Shape;41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33600" y="3910012"/>
            <a:ext cx="2438400" cy="1658937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25"/>
          <p:cNvSpPr txBox="1"/>
          <p:nvPr/>
        </p:nvSpPr>
        <p:spPr>
          <a:xfrm>
            <a:off x="381000" y="1066800"/>
            <a:ext cx="6019800" cy="28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місце на конкурсі знавців української мови  ім.П.Яцика;</a:t>
            </a:r>
            <a:endParaRPr b="1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місце на Міжнародному мовно-літературному конкурсі учнівської молоді імені</a:t>
            </a:r>
            <a:endParaRPr b="1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Тараса Шевченка;</a:t>
            </a:r>
            <a:endParaRPr b="1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 місце на районному етапі Всеукраїнського конкурсу учнівської творчості в</a:t>
            </a:r>
            <a:endParaRPr b="1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номінації «Література»;</a:t>
            </a:r>
            <a:endParaRPr b="1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І та ІІ  місця на конкурсі «Мій біль – Чорнобиль» в номінації «Література»;</a:t>
            </a:r>
            <a:endParaRPr b="1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місце на  районному етапі    конкурсу  робіт  «Мій родовід»;</a:t>
            </a:r>
            <a:endParaRPr b="1" i="0" sz="1400" u="none">
              <a:solidFill>
                <a:srgbClr val="004D86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1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І місце  в районному етапі конкурсу з правознавства «Я маю право».</a:t>
            </a:r>
            <a:endParaRPr/>
          </a:p>
        </p:txBody>
      </p:sp>
      <p:sp>
        <p:nvSpPr>
          <p:cNvPr id="417" name="Google Shape;417;p25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6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23" name="Google Shape;423;p26"/>
          <p:cNvPicPr preferRelativeResize="0"/>
          <p:nvPr/>
        </p:nvPicPr>
        <p:blipFill rotWithShape="1">
          <a:blip r:embed="rId3">
            <a:alphaModFix/>
          </a:blip>
          <a:srcRect b="0" l="0" r="66750" t="0"/>
          <a:stretch/>
        </p:blipFill>
        <p:spPr>
          <a:xfrm>
            <a:off x="4267" y="6350"/>
            <a:ext cx="1894333" cy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4" name="Google Shape;424;p26"/>
          <p:cNvSpPr txBox="1"/>
          <p:nvPr/>
        </p:nvSpPr>
        <p:spPr>
          <a:xfrm>
            <a:off x="1981200" y="457200"/>
            <a:ext cx="44958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Навчальні досягнення учнів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2019-2020 н.р.</a:t>
            </a:r>
            <a:endParaRPr/>
          </a:p>
        </p:txBody>
      </p:sp>
      <p:sp>
        <p:nvSpPr>
          <p:cNvPr id="425" name="Google Shape;425;p26"/>
          <p:cNvSpPr txBox="1"/>
          <p:nvPr/>
        </p:nvSpPr>
        <p:spPr>
          <a:xfrm>
            <a:off x="1371600" y="-152400"/>
            <a:ext cx="5867400" cy="1682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1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b="1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33CC"/>
              </a:buClr>
              <a:buSzPts val="1000"/>
              <a:buFont typeface="Comic Sans MS"/>
              <a:buNone/>
            </a:pPr>
            <a:r>
              <a:rPr b="1" i="0" lang="en-US" sz="1000" u="none">
                <a:solidFill>
                  <a:srgbClr val="0033CC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</p:txBody>
      </p:sp>
      <p:graphicFrame>
        <p:nvGraphicFramePr>
          <p:cNvPr id="426" name="Google Shape;426;p26"/>
          <p:cNvGraphicFramePr/>
          <p:nvPr/>
        </p:nvGraphicFramePr>
        <p:xfrm>
          <a:off x="1828800" y="13716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{87A784D0-1C98-490C-8957-856847819488}</a:tableStyleId>
              </a:tblPr>
              <a:tblGrid>
                <a:gridCol w="1082675"/>
                <a:gridCol w="996950"/>
                <a:gridCol w="739775"/>
                <a:gridCol w="1981200"/>
              </a:tblGrid>
              <a:tr h="423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Математика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794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Українська мова і література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Максименко Анастасія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3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Фізика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9100">
                <a:tc rowSpan="3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Хімія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Реуцький Андрій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38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Козакевич Євгеній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132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Корницька Аліса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38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Інформатика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2275">
                <a:tc rowSpan="5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Біологія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Зміївська Анастасія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38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Шепеленко Ангеліна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910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Валуйська Анна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3972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Зейдан Аміра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22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Реуцький Андрій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2275">
                <a:tc rowSpan="4"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Трудове навчання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(дівчата)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Шаріпова Мадіна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910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Ковш Анастасія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38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Кононихіна Анастасія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2702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Шепеленко Ангеліна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000"/>
                        <a:buFont typeface="Comic Sans MS"/>
                        <a:buNone/>
                      </a:pPr>
                      <a:r>
                        <a:rPr b="0" i="0" lang="en-US" sz="10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27" name="Google Shape;427;p26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7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3" name="Google Shape;433;p27"/>
          <p:cNvSpPr txBox="1"/>
          <p:nvPr/>
        </p:nvSpPr>
        <p:spPr>
          <a:xfrm>
            <a:off x="1524000" y="304800"/>
            <a:ext cx="4368800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Навчальні досягнення учнів</a:t>
            </a:r>
            <a:endParaRPr/>
          </a:p>
        </p:txBody>
      </p:sp>
      <p:sp>
        <p:nvSpPr>
          <p:cNvPr id="434" name="Google Shape;434;p27"/>
          <p:cNvSpPr txBox="1"/>
          <p:nvPr/>
        </p:nvSpPr>
        <p:spPr>
          <a:xfrm>
            <a:off x="457200" y="2362200"/>
            <a:ext cx="5791200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rgbClr val="0000FF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                                               </a:t>
            </a:r>
            <a:endParaRPr/>
          </a:p>
        </p:txBody>
      </p:sp>
      <p:sp>
        <p:nvSpPr>
          <p:cNvPr id="435" name="Google Shape;435;p27"/>
          <p:cNvSpPr txBox="1"/>
          <p:nvPr/>
        </p:nvSpPr>
        <p:spPr>
          <a:xfrm>
            <a:off x="0" y="762000"/>
            <a:ext cx="7467600" cy="8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</p:txBody>
      </p:sp>
      <p:sp>
        <p:nvSpPr>
          <p:cNvPr id="436" name="Google Shape;436;p27"/>
          <p:cNvSpPr txBox="1"/>
          <p:nvPr/>
        </p:nvSpPr>
        <p:spPr>
          <a:xfrm>
            <a:off x="304800" y="762000"/>
            <a:ext cx="6553200" cy="58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b="1" i="0" lang="en-US" sz="16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1600" u="none">
                <a:solidFill>
                  <a:srgbClr val="0033CC"/>
                </a:solidFill>
                <a:latin typeface="Arial"/>
                <a:ea typeface="Arial"/>
                <a:cs typeface="Arial"/>
                <a:sym typeface="Arial"/>
              </a:rPr>
              <a:t>в міжнародних та всеукраїнських інтелектуальних змаганнях</a:t>
            </a:r>
            <a:r>
              <a:rPr b="0" i="0" lang="en-US" sz="1600" u="none">
                <a:solidFill>
                  <a:srgbClr val="00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3CC"/>
              </a:buClr>
              <a:buSzPts val="1600"/>
              <a:buFont typeface="Arial"/>
              <a:buNone/>
            </a:pPr>
            <a:r>
              <a:rPr b="1" i="0" lang="en-US" sz="1600" u="none">
                <a:solidFill>
                  <a:srgbClr val="0033CC"/>
                </a:solidFill>
                <a:latin typeface="Arial"/>
                <a:ea typeface="Arial"/>
                <a:cs typeface="Arial"/>
                <a:sym typeface="Arial"/>
              </a:rPr>
              <a:t>2019-2020 н.р</a:t>
            </a:r>
            <a:endParaRPr/>
          </a:p>
        </p:txBody>
      </p:sp>
      <p:graphicFrame>
        <p:nvGraphicFramePr>
          <p:cNvPr id="437" name="Google Shape;437;p27"/>
          <p:cNvGraphicFramePr/>
          <p:nvPr/>
        </p:nvGraphicFramePr>
        <p:xfrm>
          <a:off x="304800" y="15240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{87A784D0-1C98-490C-8957-856847819488}</a:tableStyleId>
              </a:tblPr>
              <a:tblGrid>
                <a:gridCol w="2057400"/>
                <a:gridCol w="1684325"/>
                <a:gridCol w="885825"/>
                <a:gridCol w="1773225"/>
              </a:tblGrid>
              <a:tr h="3651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Іванов Данило Віталійович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фізики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Несен Лілія Володимирівна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6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Іванов Данило Віталійович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історії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Несен Альберт Анатолійович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фізики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Несен Лілія Володимирівна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6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Павлосюк Єлизавета Романівна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фізики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Несен Лілія Володимирівна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Гусєва Анастасія Дмитрівна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фізики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Несен Лілія Володимирівна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Границя Олеся Леонідівна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історії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6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Корницька Аліса Дмитрівна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історії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Шевченко Єлизавета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історії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6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Власенко Ігор Олександрович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історії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Зубенко Дар’я Cергіївна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історії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Зубенко Дар’я Cергіївна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громадянської освіти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6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Козакевич Євгеній Олександрович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фізики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Несен Лілія Володимирівна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Козакевич Євгеній Олександрович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громадянської освіти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6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Козакевич Євгеній Олександрович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історії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Козлов Олександр Олексійович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історії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Мазуренко Олексій Едуардович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фізики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Несен Лілія Володимирівна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6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Надьожкіна Ірина Михайлівна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громадянської освіти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Стрельцов Олексій Сергійович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фізики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Несен Лілія Володимирівна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67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Реуцький Андрій Юрійович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англійської мови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Лоза Олександра Ігорівна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Сушенко Вілена Олександрівна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Інтернет  олімпіада з історії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 місце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900"/>
                        <a:buFont typeface="Comic Sans MS"/>
                        <a:buNone/>
                      </a:pPr>
                      <a:r>
                        <a:rPr b="0" i="0" lang="en-US" sz="9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Бончук Ольга Юріївна</a:t>
                      </a:r>
                      <a:endParaRPr/>
                    </a:p>
                  </a:txBody>
                  <a:tcPr marT="45725" marB="45725" marR="91450" marL="914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38" name="Google Shape;438;p27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28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Documents and Settings\Scool 135\Рабочий стол\Новая папка\helianthus.jpg" id="444" name="Google Shape;44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00600" y="6172200"/>
            <a:ext cx="1706137" cy="914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news98_1.jpg" id="445" name="Google Shape;445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43400" y="3810000"/>
            <a:ext cx="1652451" cy="1257300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28"/>
          <p:cNvSpPr txBox="1"/>
          <p:nvPr>
            <p:ph idx="4294967295" type="title"/>
          </p:nvPr>
        </p:nvSpPr>
        <p:spPr>
          <a:xfrm>
            <a:off x="533400" y="366712"/>
            <a:ext cx="5981700" cy="7000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19087" lvl="0" marL="31908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800"/>
              <a:buFont typeface="Comic Sans MS"/>
              <a:buNone/>
            </a:pPr>
            <a:r>
              <a:rPr b="1" i="0" lang="en-US" sz="18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Участь учнів в інтерактивних конкурсах </a:t>
            </a:r>
            <a:br>
              <a:rPr b="1" i="0" lang="en-US" sz="18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18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2019-2021 н.р</a:t>
            </a:r>
            <a:endParaRPr/>
          </a:p>
        </p:txBody>
      </p:sp>
      <p:sp>
        <p:nvSpPr>
          <p:cNvPr id="447" name="Google Shape;447;p28"/>
          <p:cNvSpPr txBox="1"/>
          <p:nvPr/>
        </p:nvSpPr>
        <p:spPr>
          <a:xfrm>
            <a:off x="609600" y="1371600"/>
            <a:ext cx="19050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Всеукраїнська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українознавча гра «Соняшник»  </a:t>
            </a:r>
            <a:endParaRPr/>
          </a:p>
        </p:txBody>
      </p:sp>
      <p:sp>
        <p:nvSpPr>
          <p:cNvPr id="448" name="Google Shape;448;p28"/>
          <p:cNvSpPr txBox="1"/>
          <p:nvPr/>
        </p:nvSpPr>
        <p:spPr>
          <a:xfrm>
            <a:off x="2590800" y="1066800"/>
            <a:ext cx="1905000" cy="12779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 50 учнів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рівень: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м.- 1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Регіональний рівень: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 м.- 1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 м.- 1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м.- 3 </a:t>
            </a:r>
            <a:endParaRPr/>
          </a:p>
        </p:txBody>
      </p:sp>
      <p:sp>
        <p:nvSpPr>
          <p:cNvPr id="449" name="Google Shape;449;p28"/>
          <p:cNvSpPr txBox="1"/>
          <p:nvPr/>
        </p:nvSpPr>
        <p:spPr>
          <a:xfrm>
            <a:off x="304800" y="2743200"/>
            <a:ext cx="2286000" cy="1077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конкурс з математики «Кенгуру»</a:t>
            </a:r>
            <a:endParaRPr/>
          </a:p>
        </p:txBody>
      </p:sp>
      <p:sp>
        <p:nvSpPr>
          <p:cNvPr id="450" name="Google Shape;450;p28"/>
          <p:cNvSpPr txBox="1"/>
          <p:nvPr/>
        </p:nvSpPr>
        <p:spPr>
          <a:xfrm>
            <a:off x="2514600" y="2743200"/>
            <a:ext cx="2133600" cy="600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60 учнів</a:t>
            </a:r>
            <a:endParaRPr b="0" i="0" sz="11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Відмінний результат-11 Добрий результат-13</a:t>
            </a:r>
            <a:endParaRPr/>
          </a:p>
        </p:txBody>
      </p:sp>
      <p:sp>
        <p:nvSpPr>
          <p:cNvPr id="451" name="Google Shape;451;p28"/>
          <p:cNvSpPr txBox="1"/>
          <p:nvPr/>
        </p:nvSpPr>
        <p:spPr>
          <a:xfrm>
            <a:off x="533400" y="3886200"/>
            <a:ext cx="21336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природознавчий конкурс «Колосок»</a:t>
            </a:r>
            <a:endParaRPr/>
          </a:p>
        </p:txBody>
      </p:sp>
      <p:sp>
        <p:nvSpPr>
          <p:cNvPr id="452" name="Google Shape;452;p28"/>
          <p:cNvSpPr txBox="1"/>
          <p:nvPr/>
        </p:nvSpPr>
        <p:spPr>
          <a:xfrm>
            <a:off x="2667000" y="3962400"/>
            <a:ext cx="1905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106 учнів</a:t>
            </a:r>
            <a:endParaRPr b="0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Золотий -32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Срібний -51</a:t>
            </a:r>
            <a:endParaRPr/>
          </a:p>
        </p:txBody>
      </p:sp>
      <p:sp>
        <p:nvSpPr>
          <p:cNvPr id="453" name="Google Shape;453;p28"/>
          <p:cNvSpPr txBox="1"/>
          <p:nvPr/>
        </p:nvSpPr>
        <p:spPr>
          <a:xfrm>
            <a:off x="228600" y="4953000"/>
            <a:ext cx="3429000" cy="58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конкурс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з фізики «Левеня»</a:t>
            </a:r>
            <a:endParaRPr/>
          </a:p>
        </p:txBody>
      </p:sp>
      <p:sp>
        <p:nvSpPr>
          <p:cNvPr id="454" name="Google Shape;454;p28"/>
          <p:cNvSpPr txBox="1"/>
          <p:nvPr/>
        </p:nvSpPr>
        <p:spPr>
          <a:xfrm>
            <a:off x="3200400" y="5029200"/>
            <a:ext cx="24384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20 учнів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Відмінний результат -1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Добрий результат -6 </a:t>
            </a:r>
            <a:endParaRPr/>
          </a:p>
        </p:txBody>
      </p:sp>
      <p:sp>
        <p:nvSpPr>
          <p:cNvPr id="455" name="Google Shape;455;p28"/>
          <p:cNvSpPr txBox="1"/>
          <p:nvPr/>
        </p:nvSpPr>
        <p:spPr>
          <a:xfrm>
            <a:off x="685800" y="5867400"/>
            <a:ext cx="19050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Всеукраїнська природознавча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гра  „Геліантус”</a:t>
            </a:r>
            <a:endParaRPr/>
          </a:p>
        </p:txBody>
      </p:sp>
      <p:sp>
        <p:nvSpPr>
          <p:cNvPr id="456" name="Google Shape;456;p28"/>
          <p:cNvSpPr txBox="1"/>
          <p:nvPr/>
        </p:nvSpPr>
        <p:spPr>
          <a:xfrm>
            <a:off x="2438400" y="6096000"/>
            <a:ext cx="25146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49 учнів</a:t>
            </a:r>
            <a:endParaRPr b="0" i="0" sz="1200" u="non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Дипломи ІІ ст. – 3 учнів;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Дипломи ІІІ ст. – 2 учнів </a:t>
            </a:r>
            <a:endParaRPr/>
          </a:p>
        </p:txBody>
      </p:sp>
      <p:sp>
        <p:nvSpPr>
          <p:cNvPr id="457" name="Google Shape;457;p28"/>
          <p:cNvSpPr txBox="1"/>
          <p:nvPr/>
        </p:nvSpPr>
        <p:spPr>
          <a:xfrm>
            <a:off x="762000" y="7315200"/>
            <a:ext cx="25908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Всеукраїнський конкурс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 знавців інформатики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«Бобер» </a:t>
            </a:r>
            <a:endParaRPr/>
          </a:p>
        </p:txBody>
      </p:sp>
      <p:sp>
        <p:nvSpPr>
          <p:cNvPr id="458" name="Google Shape;458;p28"/>
          <p:cNvSpPr txBox="1"/>
          <p:nvPr/>
        </p:nvSpPr>
        <p:spPr>
          <a:xfrm>
            <a:off x="3124200" y="7391400"/>
            <a:ext cx="23622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Всього: 22 учнів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відмінний результат – 9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учні, добрий результат – 9 учнів </a:t>
            </a:r>
            <a:endParaRPr/>
          </a:p>
        </p:txBody>
      </p:sp>
      <p:pic>
        <p:nvPicPr>
          <p:cNvPr descr="https://im1-tub-ua.yandex.net/i?id=151cbff08e356111682c72fb40f16c52&amp;n=21" id="459" name="Google Shape;459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95800" y="1066800"/>
            <a:ext cx="2111375" cy="1447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lev.jpg" id="460" name="Google Shape;460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57800" y="5105400"/>
            <a:ext cx="1143000" cy="10001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kenguru-logom.gif" id="461" name="Google Shape;461;p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76800" y="2362200"/>
            <a:ext cx="1600200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Scool 135\Рабочий стол\Новая папка\bober.jpg" id="462" name="Google Shape;462;p2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257800" y="7239000"/>
            <a:ext cx="1282700" cy="1399308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28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7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29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9" name="Google Shape;469;p29"/>
          <p:cNvSpPr txBox="1"/>
          <p:nvPr/>
        </p:nvSpPr>
        <p:spPr>
          <a:xfrm>
            <a:off x="762000" y="304800"/>
            <a:ext cx="57150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Творчі досягнення учнів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2016-2017 н.р.</a:t>
            </a:r>
            <a:endParaRPr/>
          </a:p>
        </p:txBody>
      </p:sp>
      <p:sp>
        <p:nvSpPr>
          <p:cNvPr id="470" name="Google Shape;470;p29"/>
          <p:cNvSpPr txBox="1"/>
          <p:nvPr/>
        </p:nvSpPr>
        <p:spPr>
          <a:xfrm>
            <a:off x="0" y="990600"/>
            <a:ext cx="6629400" cy="63706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Виставка - конкурс «Природа і фантазія»:</a:t>
            </a:r>
            <a:endParaRPr b="1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Зайцева Ірина, 1-Б клас, ІІІ місце;</a:t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Максименко Інна, 2-А, ІІІ місце;</a:t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Домніч Євген, 2-А, ІІІ місце.</a:t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Конкурс вокального мистецтва «Зорепад»:</a:t>
            </a:r>
            <a:endParaRPr b="1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Паніна Анжела, 5-А клас, ІІ місце;</a:t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 Назаренко Софія, 8-А, ІІІ місце;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Ансамбль «Карамельки», учні 1 класу, ІІ місце.</a:t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Вокальний фестиваль – конкурс «Вінок Слобожанщини»: </a:t>
            </a:r>
            <a:endParaRPr b="1" i="0" sz="1600" u="none">
              <a:solidFill>
                <a:srgbClr val="00407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  Ансамбль «Карамельки» учні  1 класу – «Золотий Дебют»;</a:t>
            </a:r>
            <a:endParaRPr b="0" i="0" sz="1600" u="none">
              <a:solidFill>
                <a:srgbClr val="0070C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Кроскультурний проект «Марафон унікальних справ»: </a:t>
            </a: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Валуйська Анна 7-А клас - Номінація «Від серця до серця»,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Творчий конкурс “Українська традиційна писанка” </a:t>
            </a: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–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 І місце, учень 4-А класу Петруша Олександр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Творчий конкурс “Пасхальний танок” - </a:t>
            </a: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ІІІ місце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Ковальова Діана та Іванов Даніїл в творчому конкурсі </a:t>
            </a:r>
            <a:endParaRPr/>
          </a:p>
          <a:p>
            <a:pPr indent="0" lvl="0" marL="0" marR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4070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070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 Зробимо життя безпечним” </a:t>
            </a:r>
            <a:r>
              <a:rPr b="0" i="0" lang="en-US" sz="1600" u="none">
                <a:solidFill>
                  <a:srgbClr val="0070C0"/>
                </a:solidFill>
                <a:latin typeface="Comic Sans MS"/>
                <a:ea typeface="Comic Sans MS"/>
                <a:cs typeface="Comic Sans MS"/>
                <a:sym typeface="Comic Sans MS"/>
              </a:rPr>
              <a:t>- І місце</a:t>
            </a:r>
            <a:endParaRPr/>
          </a:p>
        </p:txBody>
      </p:sp>
      <p:pic>
        <p:nvPicPr>
          <p:cNvPr id="471" name="Google Shape;471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95400" y="7341553"/>
            <a:ext cx="4876800" cy="1802447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sp>
        <p:nvSpPr>
          <p:cNvPr id="472" name="Google Shape;472;p29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3"/>
          <p:cNvSpPr txBox="1"/>
          <p:nvPr>
            <p:ph type="title"/>
          </p:nvPr>
        </p:nvSpPr>
        <p:spPr>
          <a:xfrm>
            <a:off x="228600" y="152400"/>
            <a:ext cx="6300787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Методична робота вчителів</a:t>
            </a:r>
            <a:b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2016-2017 н.р.</a:t>
            </a:r>
            <a:endParaRPr/>
          </a:p>
        </p:txBody>
      </p:sp>
      <p:sp>
        <p:nvSpPr>
          <p:cNvPr id="109" name="Google Shape;109;p3"/>
          <p:cNvSpPr txBox="1"/>
          <p:nvPr/>
        </p:nvSpPr>
        <p:spPr>
          <a:xfrm>
            <a:off x="838200" y="914400"/>
            <a:ext cx="5500687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Учителями початкової школи проведено методичний міст з гімназією №149 “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Створюємо групові та парні форми роботи на уроках ”  </a:t>
            </a:r>
            <a:endParaRPr/>
          </a:p>
        </p:txBody>
      </p:sp>
      <p:sp>
        <p:nvSpPr>
          <p:cNvPr id="110" name="Google Shape;110;p3"/>
          <p:cNvSpPr txBox="1"/>
          <p:nvPr/>
        </p:nvSpPr>
        <p:spPr>
          <a:xfrm>
            <a:off x="457200" y="6019800"/>
            <a:ext cx="6019800" cy="1077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41116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040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40404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Продовжує працювати постійно діючий семінар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„Підготовка учнів до ДПА та ЗНО з математики”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за темою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“Розв’язування задач на комбінації кіл“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(Кушнарьова О.О.)</a:t>
            </a:r>
            <a:endParaRPr/>
          </a:p>
        </p:txBody>
      </p:sp>
      <p:sp>
        <p:nvSpPr>
          <p:cNvPr id="111" name="Google Shape;111;p3"/>
          <p:cNvSpPr txBox="1"/>
          <p:nvPr/>
        </p:nvSpPr>
        <p:spPr>
          <a:xfrm>
            <a:off x="0" y="2819400"/>
            <a:ext cx="6858000" cy="13239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Проведено методичний міст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між учителями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КЗ «ХЗОШ №135 ім. К.Ф.Ольшанського» та ХЗОШ №22 </a:t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«Шляхи взаємодії сім’ї</a:t>
            </a:r>
            <a:endParaRPr b="1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та школи у вихованні здорової особистості»</a:t>
            </a:r>
            <a:endParaRPr/>
          </a:p>
        </p:txBody>
      </p:sp>
      <p:pic>
        <p:nvPicPr>
          <p:cNvPr descr="IMG_6682" id="112" name="Google Shape;11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3400" y="4038600"/>
            <a:ext cx="2713807" cy="203811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G_6674" id="113" name="Google Shape;113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76600" y="4114800"/>
            <a:ext cx="2539999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Владелец\Мои документы\image-0-02-05-8394d203cb84c57443658df76d58dcfc7fb463dc317da7da2cd95d1ed348adaa-V.jpg" id="114" name="Google Shape;114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90600" y="1676400"/>
            <a:ext cx="5334000" cy="1250641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"/>
          <p:cNvSpPr txBox="1"/>
          <p:nvPr/>
        </p:nvSpPr>
        <p:spPr>
          <a:xfrm>
            <a:off x="533400" y="7086600"/>
            <a:ext cx="6096000" cy="13239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Учителі початкової школи проводили педагогічну практику для студентів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Гуманітарно-педагогічної академії,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Плідно працювали шкільні методичні об'єднання вчителів-предметників</a:t>
            </a:r>
            <a:endParaRPr/>
          </a:p>
        </p:txBody>
      </p:sp>
      <p:sp>
        <p:nvSpPr>
          <p:cNvPr id="116" name="Google Shape;116;p3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6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0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8" name="Google Shape;478;p30"/>
          <p:cNvSpPr txBox="1"/>
          <p:nvPr/>
        </p:nvSpPr>
        <p:spPr>
          <a:xfrm>
            <a:off x="762000" y="228600"/>
            <a:ext cx="55626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Творчі досягнення учнів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2017-2018 н.р.</a:t>
            </a:r>
            <a:endParaRPr/>
          </a:p>
        </p:txBody>
      </p:sp>
      <p:pic>
        <p:nvPicPr>
          <p:cNvPr id="479" name="Google Shape;479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" y="7086600"/>
            <a:ext cx="5700255" cy="144842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graphicFrame>
        <p:nvGraphicFramePr>
          <p:cNvPr id="480" name="Google Shape;480;p30"/>
          <p:cNvGraphicFramePr/>
          <p:nvPr/>
        </p:nvGraphicFramePr>
        <p:xfrm>
          <a:off x="609600" y="1295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{87A784D0-1C98-490C-8957-856847819488}</a:tableStyleId>
              </a:tblPr>
              <a:tblGrid>
                <a:gridCol w="2803525"/>
                <a:gridCol w="2835275"/>
              </a:tblGrid>
              <a:tr h="2000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Назва заходу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досягнення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«Параскева - рукодільниця»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І-ІІ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 «Природа і фантазія»                        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І-ІІІ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270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Фестиваль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дитячого мистецтва «Зорепад»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номінація «Театральне та ораторське мистецтво»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365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Фестиваль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дитячого мистецтва «Зорепад»</a:t>
                      </a:r>
                      <a:endParaRPr/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номінація «Музичне мистецтво»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ІІ-ІІІ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«Формат. Мир»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КВК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+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984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ДЮП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Що? Де? Коли?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"Марафон унікальних справ"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+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«Джура»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+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«Патріот»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+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"Харків очима небайдужих дітей"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845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"В ім'я життя, миру та любові"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+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Акція "Від серця до серця"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+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Конкурс малюнків на асфальті присвячених Дню Перемоги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200"/>
                        <a:buFont typeface="Comic Sans MS"/>
                        <a:buNone/>
                      </a:pPr>
                      <a:r>
                        <a:rPr b="1" i="0" lang="en-US" sz="12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23100" marL="2310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81" name="Google Shape;481;p30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1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31"/>
          <p:cNvSpPr txBox="1"/>
          <p:nvPr>
            <p:ph type="title"/>
          </p:nvPr>
        </p:nvSpPr>
        <p:spPr>
          <a:xfrm>
            <a:off x="428625" y="228600"/>
            <a:ext cx="6143625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Творчі досягнення учнів</a:t>
            </a:r>
            <a:b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2018-2019 н.р.</a:t>
            </a:r>
            <a:endParaRPr/>
          </a:p>
        </p:txBody>
      </p:sp>
      <p:sp>
        <p:nvSpPr>
          <p:cNvPr id="488" name="Google Shape;488;p31"/>
          <p:cNvSpPr txBox="1"/>
          <p:nvPr/>
        </p:nvSpPr>
        <p:spPr>
          <a:xfrm>
            <a:off x="928687" y="1785937"/>
            <a:ext cx="5143500" cy="369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489" name="Google Shape;489;p31"/>
          <p:cNvGraphicFramePr/>
          <p:nvPr/>
        </p:nvGraphicFramePr>
        <p:xfrm>
          <a:off x="685800" y="12192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{87A784D0-1C98-490C-8957-856847819488}</a:tableStyleId>
              </a:tblPr>
              <a:tblGrid>
                <a:gridCol w="3643300"/>
                <a:gridCol w="1065200"/>
                <a:gridCol w="1030275"/>
              </a:tblGrid>
              <a:tr h="444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1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Назва заходу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1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Рівень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1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Результат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29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КВК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Лауреат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Конкурс поробок “Український сувенір!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1775">
                <a:tc rowSpan="3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Конкурс поробок з природного матеріалу „Природа та фантазія”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 rowSpan="3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0175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1775">
                <a:tc vMerge="1"/>
                <a:tc vMerge="1"/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Конкурс поробок “Український сувенір”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Місто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Лауреат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65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Конкурс-виставка дитячого малюнка „Мій хатній улюбленець”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i="0" sz="1400" u="none">
                        <a:solidFill>
                          <a:srgbClr val="004D86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651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Конкурс-виставка дитячого плакату „Збережемо ялинку в Новий рік”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Лауреат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Конкурс-виставка „Замість ялинки букет”.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Лауреат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Що? Де? Коли?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ІV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Турнір юних журналістів.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29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Конкурс “Учень року”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Лауреат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Родовід моєї родини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КВК ЮІР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ІІІ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301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„Мій біль Чорнобиль”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 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I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Військово-патріотична гра «Патріот»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Район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4D86"/>
                        </a:buClr>
                        <a:buSzPts val="1400"/>
                        <a:buFont typeface="Comic Sans MS"/>
                        <a:buNone/>
                      </a:pPr>
                      <a:r>
                        <a:rPr b="0" i="0" lang="en-US" sz="1400" u="none">
                          <a:solidFill>
                            <a:srgbClr val="004D86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VІ</a:t>
                      </a:r>
                      <a:endParaRPr/>
                    </a:p>
                  </a:txBody>
                  <a:tcPr marT="0" marB="0" marR="41750" marL="41750">
                    <a:lnL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490" name="Google Shape;490;p31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32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Documents and Settings\Владелец\Мои документы\Загрузки\IMG_2878.JPG" id="496" name="Google Shape;49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64436" y="1694501"/>
            <a:ext cx="3619500" cy="2714625"/>
          </a:xfrm>
          <a:prstGeom prst="rect">
            <a:avLst/>
          </a:prstGeom>
          <a:noFill/>
          <a:ln>
            <a:noFill/>
          </a:ln>
        </p:spPr>
      </p:pic>
      <p:sp>
        <p:nvSpPr>
          <p:cNvPr descr="Open-Dutch" id="497" name="Google Shape;497;p32"/>
          <p:cNvSpPr txBox="1"/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Documents and Settings\Владелец\Мои документы\Загрузки\20190122_133605.jpg" id="498" name="Google Shape;498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1960" y="422820"/>
            <a:ext cx="3563471" cy="208429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Владелец\Мои документы\Загрузки\20190122_133807(1).jpg" id="499" name="Google Shape;499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7975" y="2713137"/>
            <a:ext cx="2783542" cy="37786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Владелец\Мои документы\Загрузки\IMG_2866.JPG" id="500" name="Google Shape;500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59686" y="5323362"/>
            <a:ext cx="3428999" cy="2285999"/>
          </a:xfrm>
          <a:prstGeom prst="rect">
            <a:avLst/>
          </a:prstGeom>
          <a:noFill/>
          <a:ln>
            <a:noFill/>
          </a:ln>
        </p:spPr>
      </p:pic>
      <p:sp>
        <p:nvSpPr>
          <p:cNvPr id="501" name="Google Shape;501;p32"/>
          <p:cNvSpPr txBox="1"/>
          <p:nvPr/>
        </p:nvSpPr>
        <p:spPr>
          <a:xfrm>
            <a:off x="3079750" y="4527550"/>
            <a:ext cx="3402012" cy="708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4000"/>
              <a:buFont typeface="Comic Sans MS"/>
              <a:buNone/>
            </a:pPr>
            <a:r>
              <a:rPr b="1" i="0" lang="en-US" sz="400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Міський КВК</a:t>
            </a:r>
            <a:endParaRPr/>
          </a:p>
        </p:txBody>
      </p:sp>
      <p:pic>
        <p:nvPicPr>
          <p:cNvPr descr="C:\Documents and Settings\Владелец\Мои документы\Загрузки\FB_IMG_1548239917299.jpg" id="502" name="Google Shape;502;p3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5799" y="6629400"/>
            <a:ext cx="2655794" cy="1770529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fadeDir="5400000" kx="0" rotWithShape="0" algn="bl" stA="38000" stPos="0" sy="-100000" ky="0"/>
          </a:effectLst>
        </p:spPr>
      </p:pic>
      <p:sp>
        <p:nvSpPr>
          <p:cNvPr id="503" name="Google Shape;503;p32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3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Documents and Settings\Владелец\Мои документы\Загрузки\FB_IMG_1548237699413.jpg" id="509" name="Google Shape;50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4093" y="4450137"/>
            <a:ext cx="3849950" cy="2582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Владелец\Мои документы\Загрузки\FB_IMG_1548237687866.jpg" id="510" name="Google Shape;510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77670" y="2357715"/>
            <a:ext cx="3765177" cy="2510119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33"/>
          <p:cNvSpPr txBox="1"/>
          <p:nvPr/>
        </p:nvSpPr>
        <p:spPr>
          <a:xfrm>
            <a:off x="3133725" y="673100"/>
            <a:ext cx="3724275" cy="138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omic Sans MS"/>
              <a:buNone/>
            </a:pPr>
            <a:r>
              <a:rPr b="1" i="0" lang="en-US" sz="280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Обласний конкурс “Самоврядування-це ми!”</a:t>
            </a:r>
            <a:endParaRPr/>
          </a:p>
        </p:txBody>
      </p:sp>
      <p:pic>
        <p:nvPicPr>
          <p:cNvPr descr="C:\Documents and Settings\Владелец\Local Settings\Temporary Internet Files\Content.Word\20190123_114046.jpg" id="512" name="Google Shape;512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55494" y="201706"/>
            <a:ext cx="3039035" cy="404756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:\Documents and Settings\Владелец\Local Settings\Temp\Rar$DIa0.728\IMG_2863.JPG" id="513" name="Google Shape;513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608730" y="6400800"/>
            <a:ext cx="3859306" cy="2554941"/>
          </a:xfrm>
          <a:prstGeom prst="rect">
            <a:avLst/>
          </a:prstGeom>
          <a:noFill/>
          <a:ln>
            <a:noFill/>
          </a:ln>
        </p:spPr>
      </p:pic>
      <p:sp>
        <p:nvSpPr>
          <p:cNvPr id="514" name="Google Shape;514;p33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34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&amp;Kcy;&amp;acy;&amp;rcy;&amp;tcy;&amp;icy;&amp;ncy;&amp;kcy;&amp;icy; &amp;pcy;&amp;ocy; &amp;zcy;&amp;acy;&amp;pcy;&amp;rcy;&amp;ocy;&amp;scy;&amp;ucy; &amp;IEcy;&amp;ncy;&amp;iecy;&amp;rcy;&amp;gcy;&amp;iecy;&amp;tcy;&amp;icy;&amp;chcy;&amp;ncy;&amp;icy;&amp;jcy; &amp;shcy;&amp;tcy;&amp;ucy;&amp;rcy;&amp;mcy;" id="520" name="Google Shape;520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03892" y="2181315"/>
            <a:ext cx="2856567" cy="3055662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34"/>
          <p:cNvSpPr txBox="1"/>
          <p:nvPr/>
        </p:nvSpPr>
        <p:spPr>
          <a:xfrm>
            <a:off x="3846512" y="228600"/>
            <a:ext cx="2392362" cy="1990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2060"/>
                </a:solidFill>
                <a:latin typeface="Comic Sans MS"/>
                <a:ea typeface="Comic Sans MS"/>
                <a:cs typeface="Comic Sans MS"/>
                <a:sym typeface="Comic Sans MS"/>
              </a:rPr>
              <a:t>Міський квест-турнір з фізики “Енергетичний штурм”</a:t>
            </a:r>
            <a:endParaRPr/>
          </a:p>
        </p:txBody>
      </p:sp>
      <p:sp>
        <p:nvSpPr>
          <p:cNvPr descr="https://1.bp.blogspot.com/--1gud5SLvWA/WiHGqRsj20I/AAAAAAAAAHs/qIbvAwl4JXADGXGS3k56m_GWLWyhBjjAgCLcBGAs/s1600/IMG_20171130_094924.jpg" id="522" name="Google Shape;522;p34"/>
          <p:cNvSpPr txBox="1"/>
          <p:nvPr/>
        </p:nvSpPr>
        <p:spPr>
          <a:xfrm>
            <a:off x="155575" y="-144462"/>
            <a:ext cx="3048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Documents and Settings\Владелец\Рабочий стол\IMG_20171130_094924.jpg" id="523" name="Google Shape;523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4094" y="968189"/>
            <a:ext cx="3321423" cy="42223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&amp;Kcy;&amp;acy;&amp;rcy;&amp;tcy;&amp;icy;&amp;ncy;&amp;kcy;&amp;icy; &amp;pcy;&amp;ocy; &amp;zcy;&amp;acy;&amp;pcy;&amp;rcy;&amp;ocy;&amp;scy;&amp;ucy; &amp;IEcy;&amp;ncy;&amp;iecy;&amp;rcy;&amp;gcy;&amp;iecy;&amp;tcy;&amp;icy;&amp;chcy;&amp;ncy;&amp;icy;&amp;jcy; &amp;shcy;&amp;tcy;&amp;ucy;&amp;rcy;&amp;mcy;" id="524" name="Google Shape;524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38916" y="5348475"/>
            <a:ext cx="4562475" cy="3038476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34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G-4f30992dc70da78af2ad619f3f69392f-V" id="122" name="Google Shape;12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05400" y="4114800"/>
            <a:ext cx="1469050" cy="260985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4"/>
          <p:cNvSpPr txBox="1"/>
          <p:nvPr>
            <p:ph type="title"/>
          </p:nvPr>
        </p:nvSpPr>
        <p:spPr>
          <a:xfrm>
            <a:off x="228600" y="381000"/>
            <a:ext cx="6300787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Методична робота вчителів </a:t>
            </a:r>
            <a:b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2017-2018 н.р.</a:t>
            </a:r>
            <a:endParaRPr/>
          </a:p>
        </p:txBody>
      </p:sp>
      <p:pic>
        <p:nvPicPr>
          <p:cNvPr id="124" name="Google Shape;124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71800" y="4495800"/>
            <a:ext cx="1981200" cy="1484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495800" y="2133600"/>
            <a:ext cx="198120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48000" y="1905000"/>
            <a:ext cx="1838115" cy="14001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4"/>
          <p:cNvSpPr txBox="1"/>
          <p:nvPr/>
        </p:nvSpPr>
        <p:spPr>
          <a:xfrm>
            <a:off x="533400" y="1190625"/>
            <a:ext cx="6172200" cy="70167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Times New Roman"/>
              <a:buNone/>
            </a:pPr>
            <a:r>
              <a:rPr b="1" i="0" lang="en-US" sz="1400" u="none">
                <a:solidFill>
                  <a:srgbClr val="004D86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Леонідова Л.Б. Практичний семінар Тема: “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Педагогіка живого слова як основи національного виховання учнів на уроках української літератури</a:t>
            </a: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”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1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Поляк М.О.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Семінар-практикум  для вчителів  інформатики ЗЗСО Шевченківського району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за темою «Соціалізація учнів на уроках інформатики»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Методичний міст Тема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: „Наступність між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дошкільною та початковою освітами-запорука успішної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адаптації молодшого школяра в умовах впровадження нового Державного Стандарту”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1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Кушнарьова О.О., Поліщук С.В. </a:t>
            </a: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Практичний семінар для вчителів математики „Підготовка учнів до ЗНО/ДПА”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6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8" name="Google Shape;128;p4"/>
          <p:cNvSpPr txBox="1"/>
          <p:nvPr/>
        </p:nvSpPr>
        <p:spPr>
          <a:xfrm>
            <a:off x="0" y="295275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4"/>
          <p:cNvSpPr txBox="1"/>
          <p:nvPr/>
        </p:nvSpPr>
        <p:spPr>
          <a:xfrm>
            <a:off x="0" y="542925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4"/>
          <p:cNvSpPr txBox="1"/>
          <p:nvPr/>
        </p:nvSpPr>
        <p:spPr>
          <a:xfrm>
            <a:off x="0" y="744855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4"/>
          <p:cNvSpPr txBox="1"/>
          <p:nvPr/>
        </p:nvSpPr>
        <p:spPr>
          <a:xfrm>
            <a:off x="0" y="9477375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4"/>
          <p:cNvSpPr txBox="1"/>
          <p:nvPr/>
        </p:nvSpPr>
        <p:spPr>
          <a:xfrm>
            <a:off x="0" y="2087880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4"/>
          <p:cNvSpPr txBox="1"/>
          <p:nvPr/>
        </p:nvSpPr>
        <p:spPr>
          <a:xfrm>
            <a:off x="0" y="34709100"/>
            <a:ext cx="6858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4" name="Google Shape;134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48559" y="4826876"/>
            <a:ext cx="1725552" cy="129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33400" y="2153990"/>
            <a:ext cx="2278452" cy="1671390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4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5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5"/>
          <p:cNvSpPr txBox="1"/>
          <p:nvPr>
            <p:ph idx="1" type="body"/>
          </p:nvPr>
        </p:nvSpPr>
        <p:spPr>
          <a:xfrm>
            <a:off x="914400" y="381000"/>
            <a:ext cx="52578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Методична робота вчителів </a:t>
            </a:r>
            <a:b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2018-2019 н.р.</a:t>
            </a:r>
            <a:endParaRPr/>
          </a:p>
        </p:txBody>
      </p:sp>
      <p:sp>
        <p:nvSpPr>
          <p:cNvPr id="143" name="Google Shape;143;p5"/>
          <p:cNvSpPr txBox="1"/>
          <p:nvPr/>
        </p:nvSpPr>
        <p:spPr>
          <a:xfrm>
            <a:off x="533400" y="1143000"/>
            <a:ext cx="48006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Круглий стіл “Можливості дистанційного курсу при формуванні ключових компетентностей у учнів при вивченні фізики”</a:t>
            </a:r>
            <a:endParaRPr/>
          </a:p>
        </p:txBody>
      </p:sp>
      <p:pic>
        <p:nvPicPr>
          <p:cNvPr descr="C:\Users\user\AppData\Local\Temp\Rar$DRa2904.48432\135\IMG_8292.jpg" id="144" name="Google Shape;14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0" y="1981200"/>
            <a:ext cx="3389312" cy="190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5"/>
          <p:cNvSpPr txBox="1"/>
          <p:nvPr/>
        </p:nvSpPr>
        <p:spPr>
          <a:xfrm>
            <a:off x="3124200" y="4267200"/>
            <a:ext cx="3429000" cy="830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Практичний семінар “Підготовка учнів до ЗНО з математики”</a:t>
            </a:r>
            <a:endParaRPr/>
          </a:p>
        </p:txBody>
      </p:sp>
      <p:pic>
        <p:nvPicPr>
          <p:cNvPr descr="C:\Users\user\AppData\Local\Temp\Rar$DRa5584.7990\IMG_20180226_154421.jpg" id="146" name="Google Shape;146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09600" y="4114800"/>
            <a:ext cx="2616200" cy="196215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5"/>
          <p:cNvSpPr txBox="1"/>
          <p:nvPr/>
        </p:nvSpPr>
        <p:spPr>
          <a:xfrm>
            <a:off x="152400" y="6629400"/>
            <a:ext cx="3276600" cy="10779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Практичний семінар «Формування практичних навичок на уроках Харківщинознавства»</a:t>
            </a:r>
            <a:endParaRPr/>
          </a:p>
        </p:txBody>
      </p:sp>
      <p:pic>
        <p:nvPicPr>
          <p:cNvPr descr="C:\Users\user\AppData\Local\Temp\Rar$DRa5548.22041\IMG_20181026_111347.jpg" id="148" name="Google Shape;148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29000" y="6019800"/>
            <a:ext cx="3124200" cy="2343150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5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5" name="Google Shape;155;p6"/>
          <p:cNvSpPr txBox="1"/>
          <p:nvPr/>
        </p:nvSpPr>
        <p:spPr>
          <a:xfrm>
            <a:off x="609600" y="1289050"/>
            <a:ext cx="5715000" cy="9556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29.10.2019 на базі КЗ «ХЗОШ № 135 ім К.Ф. Ольшанського» для вчителів початкових класів ЗЗСО району відбулося заняття педагогічної майстерні на тему: «Нестандартні форми та методи роботи на уроках в початковій школі»</a:t>
            </a:r>
            <a:endParaRPr/>
          </a:p>
        </p:txBody>
      </p:sp>
      <p:pic>
        <p:nvPicPr>
          <p:cNvPr descr="/Files/images/_1_2019/IMG_20191029_102816.jpg" id="156" name="Google Shape;15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00200" y="2286000"/>
            <a:ext cx="3676650" cy="2751137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6"/>
          <p:cNvSpPr txBox="1"/>
          <p:nvPr/>
        </p:nvSpPr>
        <p:spPr>
          <a:xfrm>
            <a:off x="152400" y="381000"/>
            <a:ext cx="6300787" cy="762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Методична робота вчителів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2019-2020 н.р.</a:t>
            </a:r>
            <a:endParaRPr/>
          </a:p>
        </p:txBody>
      </p:sp>
      <p:sp>
        <p:nvSpPr>
          <p:cNvPr id="158" name="Google Shape;158;p6"/>
          <p:cNvSpPr txBox="1"/>
          <p:nvPr/>
        </p:nvSpPr>
        <p:spPr>
          <a:xfrm>
            <a:off x="685800" y="7878762"/>
            <a:ext cx="5943600" cy="11699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Несен Л.В. – ІІІ місце у номінації «Фізика, Астрономія»  в районному фестивалі </a:t>
            </a:r>
            <a:endParaRPr b="1" i="0" sz="14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«Калейдоскоп педагогічних знахідок»</a:t>
            </a:r>
            <a:endParaRPr b="1" i="0" sz="14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t/>
            </a:r>
            <a:endParaRPr b="0" i="0" sz="1400" u="none">
              <a:solidFill>
                <a:srgbClr val="007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7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9" name="Google Shape;159;p6"/>
          <p:cNvSpPr txBox="1"/>
          <p:nvPr/>
        </p:nvSpPr>
        <p:spPr>
          <a:xfrm>
            <a:off x="609600" y="5181600"/>
            <a:ext cx="5715000" cy="2892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18.10.2019  вчитель фізичної культури Ігнатьєв С.Б. на базі КЗ «ХЗОШ № 135 ім К.Ф. Ольшанського»  провів майстер-клас для вчителів фізичної культури ЗЗСО району за темою: «Використання нестандартного обладнання на уроках легкої атлетики».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 заході пройшло обговорення проблеми організаційного, психофізіологічного та технічного характерів, що виникають під час занять легкою атлетикою.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400"/>
              <a:buFont typeface="Comic Sans MS"/>
              <a:buNone/>
            </a:pPr>
            <a:r>
              <a:rPr b="0" i="0" lang="en-US" sz="1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Учасники заходу ознайомилися з досвідом роботи вчителя щодо застосування неспецифічних вправ, нестандартного та допоміжного обладнання на уроках легкої атлетики, методикою їх використання.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rgbClr val="004D8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60" name="Google Shape;160;p6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7"/>
          <p:cNvSpPr txBox="1"/>
          <p:nvPr>
            <p:ph idx="4294967295" type="title"/>
          </p:nvPr>
        </p:nvSpPr>
        <p:spPr>
          <a:xfrm>
            <a:off x="557212" y="228600"/>
            <a:ext cx="6300787" cy="91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99"/>
              </a:buClr>
              <a:buSzPts val="2400"/>
              <a:buFont typeface="Comic Sans MS"/>
              <a:buNone/>
            </a:pPr>
            <a:r>
              <a:rPr b="1" i="0" lang="en-US" sz="24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Методична робота вчителів</a:t>
            </a:r>
            <a:br>
              <a:rPr b="1" i="0" lang="en-US" sz="24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</a:br>
            <a:r>
              <a:rPr b="1" i="0" lang="en-US" sz="24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2019-2020 н.р.</a:t>
            </a:r>
            <a:endParaRPr/>
          </a:p>
        </p:txBody>
      </p:sp>
      <p:pic>
        <p:nvPicPr>
          <p:cNvPr descr="IMG_20180226_151153" id="167" name="Google Shape;167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94125" y="6610350"/>
            <a:ext cx="2514600" cy="1887537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7"/>
          <p:cNvSpPr txBox="1"/>
          <p:nvPr/>
        </p:nvSpPr>
        <p:spPr>
          <a:xfrm>
            <a:off x="533400" y="4697412"/>
            <a:ext cx="5867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Times New Roman"/>
              <a:buNone/>
            </a:pPr>
            <a:r>
              <a:rPr b="1" i="0" lang="en-US" sz="1400" u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/>
          </a:p>
        </p:txBody>
      </p:sp>
      <p:sp>
        <p:nvSpPr>
          <p:cNvPr id="169" name="Google Shape;169;p7"/>
          <p:cNvSpPr txBox="1"/>
          <p:nvPr/>
        </p:nvSpPr>
        <p:spPr>
          <a:xfrm>
            <a:off x="0" y="295275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7"/>
          <p:cNvSpPr txBox="1"/>
          <p:nvPr/>
        </p:nvSpPr>
        <p:spPr>
          <a:xfrm>
            <a:off x="0" y="542925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7"/>
          <p:cNvSpPr txBox="1"/>
          <p:nvPr/>
        </p:nvSpPr>
        <p:spPr>
          <a:xfrm>
            <a:off x="0" y="744855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7"/>
          <p:cNvSpPr txBox="1"/>
          <p:nvPr/>
        </p:nvSpPr>
        <p:spPr>
          <a:xfrm>
            <a:off x="0" y="9477375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7"/>
          <p:cNvSpPr txBox="1"/>
          <p:nvPr/>
        </p:nvSpPr>
        <p:spPr>
          <a:xfrm>
            <a:off x="0" y="20878800"/>
            <a:ext cx="6858000" cy="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7"/>
          <p:cNvSpPr txBox="1"/>
          <p:nvPr/>
        </p:nvSpPr>
        <p:spPr>
          <a:xfrm>
            <a:off x="0" y="34709100"/>
            <a:ext cx="68580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IMG-4f30992dc70da78af2ad619f3f69392f-V" id="175" name="Google Shape;175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4400" y="4724400"/>
            <a:ext cx="2133600" cy="3789362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7"/>
          <p:cNvSpPr txBox="1"/>
          <p:nvPr/>
        </p:nvSpPr>
        <p:spPr>
          <a:xfrm>
            <a:off x="609600" y="1066800"/>
            <a:ext cx="5715000" cy="378618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20.02.2020 на базі КЗ «ХЗОШ № 135 ім.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 К.Ф. Ольшанського» для вчителів математики ЗЗСО Шевченківського району був проведений практичний семінар за темою: «Підготовка учнів до ЗНО з математики: завдання ЗНО практичного змісту»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600"/>
              <a:buFont typeface="Comic Sans MS"/>
              <a:buNone/>
            </a:pPr>
            <a:r>
              <a:rPr b="0" i="0" lang="en-US" sz="16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Метою даного методичного заходу було: дати вчителям методичні рекомендації щодо якісної підготовки учнів до ЗНО з математики; розглянути особливості вимог нової програми з математики через призму НУШ; ознайомити з онлайн-ресурсами підготовки до ЗНО та шляхами удосконалення підготовки учнів до ЗНО; надати приклади розв`язування сертифікаційних задач практичного змісту</a:t>
            </a:r>
            <a:endParaRPr/>
          </a:p>
        </p:txBody>
      </p:sp>
      <p:pic>
        <p:nvPicPr>
          <p:cNvPr descr="C:\Users\gfdh\AppData\Local\Temp\Rar$DRa2552.20587\IMG_20200220_154514.jpg" id="177" name="Google Shape;177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581400" y="4876800"/>
            <a:ext cx="2374900" cy="177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7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8"/>
          <p:cNvSpPr txBox="1"/>
          <p:nvPr/>
        </p:nvSpPr>
        <p:spPr>
          <a:xfrm>
            <a:off x="533400" y="1135062"/>
            <a:ext cx="5791200" cy="1784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11.03.2020 вчитель предмета «Захист Вітчизни» Ігнатьєв С.Б. на базі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КЗ «ХЗОШ № 135 ім К.Ф. Ольшанського»  провів майстер-клас для вчителів предмета «Захист Вітчизни» ЗЗСО району за темою: «Комплексні заняття з тактичної медицини з використанням елементів практичної стрільби: додаткове обладнання та методика проведення».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На заході пройшло обговорення проблеми організаційного, психофізіологічного та технічного характерів, що виникають під час занять з тактичної медицини.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100"/>
              <a:buFont typeface="Comic Sans MS"/>
              <a:buNone/>
            </a:pPr>
            <a:r>
              <a:rPr b="0" i="0" lang="en-US" sz="11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Учасники заходу ознайомилися з досвідом роботи вчителя щодо застосування додаткового обладнання при комплексних заняттях з тактичної медицини з використанням елементів практичної стрільби, методикою його використання.</a:t>
            </a:r>
            <a:endParaRPr/>
          </a:p>
        </p:txBody>
      </p:sp>
      <p:pic>
        <p:nvPicPr>
          <p:cNvPr descr="C:\Users\gfdh\AppData\Local\Temp\Rar$DRa6168.29613\IMG_20200311_152503.jpg" id="185" name="Google Shape;18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86000" y="2857500"/>
            <a:ext cx="2286000" cy="1712912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8"/>
          <p:cNvSpPr txBox="1"/>
          <p:nvPr/>
        </p:nvSpPr>
        <p:spPr>
          <a:xfrm>
            <a:off x="838200" y="4560887"/>
            <a:ext cx="5486400" cy="2308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29.11.2019 вчитель предмета «Захист Вітчизни» Ігнатьєв С.Б. на базі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200"/>
              <a:buFont typeface="Comic Sans MS"/>
              <a:buNone/>
            </a:pPr>
            <a:r>
              <a:rPr b="0" i="0" lang="en-US" sz="12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КЗ «ХЗОШ № 135 ім К.Ф. Ольшанського»  провів майстер-клас для вчителів предмета «Захист Вітчизни» ЗЗСО району за темою: «Модифіковані вправи з вогневої підготовки та методика їх застосування». Метою майстер-класу було: обговорити проблеми організаційного, психофізіологічного та технічного характерів, що виникають під час занять вогневою підготовкою; ознайомити учасників з досвідом роботи вчителя щодо розробки модифікованих вправ з вогневої підготовки, додаткового обладнання та спорядження, можливою методикою їх використання;  сприяти підвищенню професійної компетентності учасників майстер-класу; обмінятися досвідом за темою.</a:t>
            </a:r>
            <a:endParaRPr/>
          </a:p>
        </p:txBody>
      </p:sp>
      <p:pic>
        <p:nvPicPr>
          <p:cNvPr descr="C:\Users\gfdh\AppData\Local\Temp\Rar$DRa6168.31239\IMG_20200311_150656.jpg" id="187" name="Google Shape;187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62200" y="6956425"/>
            <a:ext cx="2438400" cy="1827212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8"/>
          <p:cNvSpPr txBox="1"/>
          <p:nvPr/>
        </p:nvSpPr>
        <p:spPr>
          <a:xfrm>
            <a:off x="557212" y="304800"/>
            <a:ext cx="6072188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67"/>
              </a:buClr>
              <a:buSzPts val="3072"/>
              <a:buFont typeface="Georgia"/>
              <a:buNone/>
            </a:pPr>
            <a:r>
              <a:rPr b="1" i="0" lang="en-US" sz="24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Методична робота вчителів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12167"/>
              </a:buClr>
              <a:buSzPts val="3072"/>
              <a:buFont typeface="Georgia"/>
              <a:buNone/>
            </a:pPr>
            <a:r>
              <a:rPr b="1" i="0" lang="en-US" sz="2400" u="none" cap="none" strike="noStrike">
                <a:solidFill>
                  <a:srgbClr val="000099"/>
                </a:solidFill>
                <a:latin typeface="Comic Sans MS"/>
                <a:ea typeface="Comic Sans MS"/>
                <a:cs typeface="Comic Sans MS"/>
                <a:sym typeface="Comic Sans MS"/>
              </a:rPr>
              <a:t>2019-2020 н.р.</a:t>
            </a:r>
            <a:endParaRPr b="1" i="0" sz="2400" u="none" cap="none" strike="noStrike">
              <a:solidFill>
                <a:srgbClr val="00009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89" name="Google Shape;189;p8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9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gradFill>
            <a:gsLst>
              <a:gs pos="0">
                <a:srgbClr val="9DD2D6">
                  <a:alpha val="0"/>
                </a:srgbClr>
              </a:gs>
              <a:gs pos="31000">
                <a:srgbClr val="9DD2D6">
                  <a:alpha val="0"/>
                </a:srgbClr>
              </a:gs>
              <a:gs pos="100000">
                <a:srgbClr val="99BDBF"/>
              </a:gs>
            </a:gsLst>
            <a:lin ang="10800000" scaled="0"/>
          </a:gradFill>
          <a:ln cap="flat" cmpd="sng" w="25400">
            <a:solidFill>
              <a:srgbClr val="88A3A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9"/>
          <p:cNvSpPr txBox="1"/>
          <p:nvPr/>
        </p:nvSpPr>
        <p:spPr>
          <a:xfrm>
            <a:off x="1905000" y="457200"/>
            <a:ext cx="3148012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2400"/>
              <a:buFont typeface="Comic Sans MS"/>
              <a:buNone/>
            </a:pPr>
            <a:r>
              <a:rPr b="1" i="0" lang="en-US" sz="24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Учитель року-2019</a:t>
            </a:r>
            <a:endParaRPr/>
          </a:p>
        </p:txBody>
      </p:sp>
      <p:pic>
        <p:nvPicPr>
          <p:cNvPr descr="https://mon.gov.ua/storage/app/media/uploaded-files/sb-foto.jpg" id="196" name="Google Shape;19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1219200"/>
            <a:ext cx="2244725" cy="287813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ÐÐ°ÑÑÐ¸Ð½ÐºÐ¸ Ð¿Ð¾ Ð·Ð°Ð¿ÑÐ¾ÑÑ ÐÐ°Ð³Ð¾ÑÐ¾Ð´Ð¶ÐµÐ½Ð½Ñ ÐÐµÑÐ½ÐµÑÐ¾Ð¼ Ð£ÑÐ¸ÑÐµÐ»Ñ ÑÐ¾ÐºÑ" id="197" name="Google Shape;197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044825" y="1905000"/>
            <a:ext cx="3813175" cy="2446337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9"/>
          <p:cNvSpPr txBox="1"/>
          <p:nvPr/>
        </p:nvSpPr>
        <p:spPr>
          <a:xfrm>
            <a:off x="304800" y="4572000"/>
            <a:ext cx="3429000" cy="1477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Ігнатьєв Сергій Борисович,  переможець Всеукраїнського конкурсу «Учитель року-2019» в номінації 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4D86"/>
              </a:buClr>
              <a:buSzPts val="1800"/>
              <a:buFont typeface="Comic Sans MS"/>
              <a:buNone/>
            </a:pPr>
            <a:r>
              <a:rPr b="0" i="0" lang="en-US" sz="1800" u="none">
                <a:solidFill>
                  <a:srgbClr val="004D86"/>
                </a:solidFill>
                <a:latin typeface="Comic Sans MS"/>
                <a:ea typeface="Comic Sans MS"/>
                <a:cs typeface="Comic Sans MS"/>
                <a:sym typeface="Comic Sans MS"/>
              </a:rPr>
              <a:t>«Захист Вітчизни»</a:t>
            </a:r>
            <a:endParaRPr/>
          </a:p>
        </p:txBody>
      </p:sp>
      <p:pic>
        <p:nvPicPr>
          <p:cNvPr descr="http://ruofrun.kharkivosvita.net.ua/files/u169/1204201901.jpg" id="199" name="Google Shape;199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733800" y="4648200"/>
            <a:ext cx="2833687" cy="2098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ruofrun.kharkivosvita.net.ua/files/u169/1204201905.jpg" id="200" name="Google Shape;200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28600" y="6172200"/>
            <a:ext cx="3429000" cy="2725737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9"/>
          <p:cNvSpPr txBox="1"/>
          <p:nvPr/>
        </p:nvSpPr>
        <p:spPr>
          <a:xfrm>
            <a:off x="4914900" y="8326437"/>
            <a:ext cx="1600200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fld id="{00000000-1234-1234-1234-123412341234}" type="slidenum">
              <a:rPr b="0" i="0" lang="en-US" sz="140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1601-01-01T00:00:00Z</dcterms:created>
  <dc:creator>User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